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58" r:id="rId3"/>
    <p:sldId id="345" r:id="rId4"/>
    <p:sldId id="344" r:id="rId5"/>
    <p:sldId id="370" r:id="rId6"/>
    <p:sldId id="343" r:id="rId7"/>
    <p:sldId id="342" r:id="rId8"/>
    <p:sldId id="341" r:id="rId9"/>
    <p:sldId id="346" r:id="rId10"/>
    <p:sldId id="348" r:id="rId11"/>
    <p:sldId id="349" r:id="rId12"/>
    <p:sldId id="350" r:id="rId13"/>
    <p:sldId id="351" r:id="rId14"/>
    <p:sldId id="352" r:id="rId15"/>
    <p:sldId id="353" r:id="rId16"/>
    <p:sldId id="354" r:id="rId17"/>
    <p:sldId id="355" r:id="rId18"/>
    <p:sldId id="356" r:id="rId19"/>
    <p:sldId id="357" r:id="rId20"/>
    <p:sldId id="358" r:id="rId21"/>
    <p:sldId id="359" r:id="rId22"/>
    <p:sldId id="371" r:id="rId23"/>
    <p:sldId id="372" r:id="rId24"/>
    <p:sldId id="360" r:id="rId25"/>
    <p:sldId id="361" r:id="rId26"/>
    <p:sldId id="362" r:id="rId27"/>
    <p:sldId id="363" r:id="rId28"/>
    <p:sldId id="275" r:id="rId29"/>
    <p:sldId id="34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326" autoAdjust="0"/>
  </p:normalViewPr>
  <p:slideViewPr>
    <p:cSldViewPr snapToGrid="0">
      <p:cViewPr varScale="1">
        <p:scale>
          <a:sx n="79" d="100"/>
          <a:sy n="79" d="100"/>
        </p:scale>
        <p:origin x="169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22AB7-5935-434D-99E3-6D55F5AEB2A7}" type="datetimeFigureOut">
              <a:rPr lang="en-US" smtClean="0"/>
              <a:t>12/27/2021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E6903-679E-41D7-A9A0-D37C1E31F29A}" type="slidenum">
              <a:rPr lang="en-US" smtClean="0"/>
              <a:t>‹#›</a:t>
            </a:fld>
            <a:endParaRPr lang="en-US" dirty="0"/>
          </a:p>
        </p:txBody>
      </p:sp>
    </p:spTree>
    <p:extLst>
      <p:ext uri="{BB962C8B-B14F-4D97-AF65-F5344CB8AC3E}">
        <p14:creationId xmlns:p14="http://schemas.microsoft.com/office/powerpoint/2010/main" val="3044585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USN does not recognize on-line course or CAOHC without further DOEHRS-HC training</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a:t>
            </a:fld>
            <a:endParaRPr lang="en-US" dirty="0"/>
          </a:p>
        </p:txBody>
      </p:sp>
    </p:spTree>
    <p:extLst>
      <p:ext uri="{BB962C8B-B14F-4D97-AF65-F5344CB8AC3E}">
        <p14:creationId xmlns:p14="http://schemas.microsoft.com/office/powerpoint/2010/main" val="3850248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conducting a complete “manually tested”</a:t>
            </a:r>
            <a:r>
              <a:rPr lang="en-US" baseline="0" dirty="0" smtClean="0"/>
              <a:t> audiogram, conduct test sequence for manual testing in the same frequency order as identified above</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18</a:t>
            </a:fld>
            <a:endParaRPr lang="en-US" dirty="0"/>
          </a:p>
        </p:txBody>
      </p:sp>
    </p:spTree>
    <p:extLst>
      <p:ext uri="{BB962C8B-B14F-4D97-AF65-F5344CB8AC3E}">
        <p14:creationId xmlns:p14="http://schemas.microsoft.com/office/powerpoint/2010/main" val="21351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to identify what Air Conduction X (Left) and O (Right) stand for when testing</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19</a:t>
            </a:fld>
            <a:endParaRPr lang="en-US" dirty="0"/>
          </a:p>
        </p:txBody>
      </p:sp>
    </p:spTree>
    <p:extLst>
      <p:ext uri="{BB962C8B-B14F-4D97-AF65-F5344CB8AC3E}">
        <p14:creationId xmlns:p14="http://schemas.microsoft.com/office/powerpoint/2010/main" val="188905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 video, manual testing; no vocals, describe what is happening; Video of locking in thresholds and also some of the reasons why a</a:t>
            </a:r>
            <a:r>
              <a:rPr lang="en-US" baseline="0" dirty="0" smtClean="0"/>
              <a:t> tech may want to perform manual testing.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Defaults to left ear, 1000 Hz, 30 dB; select ear/frequency; set NT if thresholds are already present; present stimulus; increase by 20 dB then by 10 dB until patient responds, do not adjust dials once the patient responds when using the semi-automatic manual testing mode. Bracketing method will initiate, application will keep track of the patient responses, once the patient responds twice in an ascending manner, threshold will lock; “m” identifier will be present only in the CCA-200 portion of the application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Select ear/frequency; set NT if thresholds are present. Present stimulus at 30 dB; increase by 20 dB then by 10 dB until patient responds, do not adjust dials once the patient responds.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Bracketing method will initiate in the semi-automatic manual testing mode, application will keep track of the patient responses, once the patient responds twice in an ascending manner, threshold will lock.</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20</a:t>
            </a:fld>
            <a:endParaRPr lang="en-US" dirty="0"/>
          </a:p>
        </p:txBody>
      </p:sp>
    </p:spTree>
    <p:extLst>
      <p:ext uri="{BB962C8B-B14F-4D97-AF65-F5344CB8AC3E}">
        <p14:creationId xmlns:p14="http://schemas.microsoft.com/office/powerpoint/2010/main" val="1644155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 place headphones on BAS and manually</a:t>
            </a:r>
            <a:r>
              <a:rPr lang="en-US" baseline="0" dirty="0" smtClean="0"/>
              <a:t> test the right ear 4000 Hz; </a:t>
            </a:r>
            <a:r>
              <a:rPr lang="en-US" dirty="0" smtClean="0"/>
              <a:t>Select ear/frequency; set NT if thresholds are present</a:t>
            </a:r>
          </a:p>
          <a:p>
            <a:r>
              <a:rPr lang="en-US" dirty="0" smtClean="0"/>
              <a:t>Present stimulus at 30 dB; increase by 20 dB then by 10 dB until patient responds, if using the semi automatic manual testing</a:t>
            </a:r>
            <a:r>
              <a:rPr lang="en-US" baseline="0" dirty="0" smtClean="0"/>
              <a:t> mode </a:t>
            </a:r>
            <a:r>
              <a:rPr lang="en-US" dirty="0" smtClean="0"/>
              <a:t>do</a:t>
            </a:r>
            <a:r>
              <a:rPr lang="en-US" baseline="0" dirty="0" smtClean="0"/>
              <a:t> not adjust dials once the patient responds</a:t>
            </a:r>
            <a:endParaRPr lang="en-US" dirty="0" smtClean="0"/>
          </a:p>
          <a:p>
            <a:r>
              <a:rPr lang="en-US" dirty="0" smtClean="0"/>
              <a:t>Bracketing method will initiate, application will keep track of the patient responses, once the patient responds twice in an ascending manner, threshold</a:t>
            </a:r>
            <a:r>
              <a:rPr lang="en-US" baseline="0" dirty="0" smtClean="0"/>
              <a:t> will lock</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21</a:t>
            </a:fld>
            <a:endParaRPr lang="en-US" dirty="0"/>
          </a:p>
        </p:txBody>
      </p:sp>
    </p:spTree>
    <p:extLst>
      <p:ext uri="{BB962C8B-B14F-4D97-AF65-F5344CB8AC3E}">
        <p14:creationId xmlns:p14="http://schemas.microsoft.com/office/powerpoint/2010/main" val="653046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 may be apparent when testing a patient and NT is not set.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22</a:t>
            </a:fld>
            <a:endParaRPr lang="en-US" dirty="0"/>
          </a:p>
        </p:txBody>
      </p:sp>
    </p:spTree>
    <p:extLst>
      <p:ext uri="{BB962C8B-B14F-4D97-AF65-F5344CB8AC3E}">
        <p14:creationId xmlns:p14="http://schemas.microsoft.com/office/powerpoint/2010/main" val="708324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 identifier will be present ONLY in the CCA-200 portion of the application</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23</a:t>
            </a:fld>
            <a:endParaRPr lang="en-US" dirty="0"/>
          </a:p>
        </p:txBody>
      </p:sp>
    </p:spTree>
    <p:extLst>
      <p:ext uri="{BB962C8B-B14F-4D97-AF65-F5344CB8AC3E}">
        <p14:creationId xmlns:p14="http://schemas.microsoft.com/office/powerpoint/2010/main" val="3829252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 not adjust the frequency or</a:t>
            </a:r>
            <a:r>
              <a:rPr lang="en-US" baseline="0" dirty="0" smtClean="0"/>
              <a:t> decibel levels once a patient responds if using the semi-automatic manual testing mode, application will keep track of the responses/stimuli presented and lock in thresholds once the patient responds twice in an accenting manner.</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24</a:t>
            </a:fld>
            <a:endParaRPr lang="en-US" dirty="0"/>
          </a:p>
        </p:txBody>
      </p:sp>
    </p:spTree>
    <p:extLst>
      <p:ext uri="{BB962C8B-B14F-4D97-AF65-F5344CB8AC3E}">
        <p14:creationId xmlns:p14="http://schemas.microsoft.com/office/powerpoint/2010/main" val="3632258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complete ear retest similarities</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25</a:t>
            </a:fld>
            <a:endParaRPr lang="en-US" dirty="0"/>
          </a:p>
        </p:txBody>
      </p:sp>
    </p:spTree>
    <p:extLst>
      <p:ext uri="{BB962C8B-B14F-4D97-AF65-F5344CB8AC3E}">
        <p14:creationId xmlns:p14="http://schemas.microsoft.com/office/powerpoint/2010/main" val="1625301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28</a:t>
            </a:fld>
            <a:endParaRPr lang="en-US" dirty="0"/>
          </a:p>
        </p:txBody>
      </p:sp>
    </p:spTree>
    <p:extLst>
      <p:ext uri="{BB962C8B-B14F-4D97-AF65-F5344CB8AC3E}">
        <p14:creationId xmlns:p14="http://schemas.microsoft.com/office/powerpoint/2010/main" val="18879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6 minute video – introduction to otoscopic examination</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9</a:t>
            </a:fld>
            <a:endParaRPr lang="en-US" dirty="0"/>
          </a:p>
        </p:txBody>
      </p:sp>
    </p:spTree>
    <p:extLst>
      <p:ext uri="{BB962C8B-B14F-4D97-AF65-F5344CB8AC3E}">
        <p14:creationId xmlns:p14="http://schemas.microsoft.com/office/powerpoint/2010/main" val="5048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Always do an otoscopic examination i</a:t>
            </a:r>
            <a:r>
              <a:rPr lang="en-US" dirty="0" smtClean="0"/>
              <a:t>f conductive issues are suspected; </a:t>
            </a:r>
            <a:r>
              <a:rPr lang="en-US" baseline="0" dirty="0" smtClean="0"/>
              <a:t>if you are going to insert hearing protection into the ear canal; as soon as an STS is identified</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10</a:t>
            </a:fld>
            <a:endParaRPr lang="en-US" dirty="0"/>
          </a:p>
        </p:txBody>
      </p:sp>
    </p:spTree>
    <p:extLst>
      <p:ext uri="{BB962C8B-B14F-4D97-AF65-F5344CB8AC3E}">
        <p14:creationId xmlns:p14="http://schemas.microsoft.com/office/powerpoint/2010/main" val="1262482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30 second video, otoscopic exam, no vocals, describe</a:t>
            </a:r>
            <a:r>
              <a:rPr lang="en-US" baseline="0" dirty="0" smtClean="0"/>
              <a:t> what is occurring</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11</a:t>
            </a:fld>
            <a:endParaRPr lang="en-US" dirty="0"/>
          </a:p>
        </p:txBody>
      </p:sp>
    </p:spTree>
    <p:extLst>
      <p:ext uri="{BB962C8B-B14F-4D97-AF65-F5344CB8AC3E}">
        <p14:creationId xmlns:p14="http://schemas.microsoft.com/office/powerpoint/2010/main" val="6777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 video – no vocals</a:t>
            </a:r>
          </a:p>
          <a:p>
            <a:r>
              <a:rPr lang="en-US" dirty="0" smtClean="0"/>
              <a:t>Adjust instructions</a:t>
            </a:r>
            <a:r>
              <a:rPr lang="en-US" baseline="0" dirty="0" smtClean="0"/>
              <a:t> </a:t>
            </a:r>
            <a:r>
              <a:rPr lang="en-US" dirty="0" smtClean="0"/>
              <a:t>volume</a:t>
            </a:r>
            <a:r>
              <a:rPr lang="en-US" baseline="0" dirty="0" smtClean="0"/>
              <a:t> prior to patient testing</a:t>
            </a:r>
          </a:p>
          <a:p>
            <a:r>
              <a:rPr lang="en-US" baseline="0" dirty="0" smtClean="0"/>
              <a:t>Have students put on the headphones and adjust volume</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12</a:t>
            </a:fld>
            <a:endParaRPr lang="en-US" dirty="0"/>
          </a:p>
        </p:txBody>
      </p:sp>
    </p:spTree>
    <p:extLst>
      <p:ext uri="{BB962C8B-B14F-4D97-AF65-F5344CB8AC3E}">
        <p14:creationId xmlns:p14="http://schemas.microsoft.com/office/powerpoint/2010/main" val="317508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Write station # on demographic form as you are placing the patients in the booth</a:t>
            </a:r>
          </a:p>
          <a:p>
            <a:pPr defTabSz="931774">
              <a:defRPr/>
            </a:pPr>
            <a:r>
              <a:rPr lang="en-US" dirty="0" smtClean="0"/>
              <a:t>Instructions can be modified to listener’s primary language</a:t>
            </a:r>
            <a:r>
              <a:rPr lang="en-US" baseline="0" dirty="0" smtClean="0"/>
              <a:t> within the CCA-200 software</a:t>
            </a:r>
            <a:endParaRPr lang="en-US" altLang="en-US" dirty="0" smtClean="0"/>
          </a:p>
          <a:p>
            <a:r>
              <a:rPr lang="en-US" altLang="en-US" dirty="0" smtClean="0"/>
              <a:t>ANSI S3.21-2004</a:t>
            </a:r>
            <a:r>
              <a:rPr lang="en-US" altLang="en-US" baseline="0" dirty="0" smtClean="0"/>
              <a:t> </a:t>
            </a:r>
            <a:r>
              <a:rPr lang="en-US" altLang="en-US" dirty="0" smtClean="0"/>
              <a:t>- instructions shall be phrased in language appropriate to the test subject</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13</a:t>
            </a:fld>
            <a:endParaRPr lang="en-US" dirty="0"/>
          </a:p>
        </p:txBody>
      </p:sp>
    </p:spTree>
    <p:extLst>
      <p:ext uri="{BB962C8B-B14F-4D97-AF65-F5344CB8AC3E}">
        <p14:creationId xmlns:p14="http://schemas.microsoft.com/office/powerpoint/2010/main" val="385465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Close audio booth door, start test booth; if auto voice instructions are not played, verbal instructions similar to above will need to be review with patients. Have students listen to instructions, adjust volume if needed to an appropriate level for patients with/without normal hearing. </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14</a:t>
            </a:fld>
            <a:endParaRPr lang="en-US" dirty="0"/>
          </a:p>
        </p:txBody>
      </p:sp>
    </p:spTree>
    <p:extLst>
      <p:ext uri="{BB962C8B-B14F-4D97-AF65-F5344CB8AC3E}">
        <p14:creationId xmlns:p14="http://schemas.microsoft.com/office/powerpoint/2010/main" val="1607573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Inform students how to</a:t>
            </a:r>
            <a:r>
              <a:rPr lang="en-US" baseline="0" dirty="0" smtClean="0"/>
              <a:t> start test on the right ear</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15</a:t>
            </a:fld>
            <a:endParaRPr lang="en-US" dirty="0"/>
          </a:p>
        </p:txBody>
      </p:sp>
    </p:spTree>
    <p:extLst>
      <p:ext uri="{BB962C8B-B14F-4D97-AF65-F5344CB8AC3E}">
        <p14:creationId xmlns:p14="http://schemas.microsoft.com/office/powerpoint/2010/main" val="251171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Initial Response Confirmation may be selected: stimulus to which the subject first responds in an ascending trial of a threshold determination is repeated. If the subject responds to the repeated stimulus, the test continues normally; otherwise, the stimulus intensity increases by 5 dB until the subject responds again. That response is again validated.</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17</a:t>
            </a:fld>
            <a:endParaRPr lang="en-US" dirty="0"/>
          </a:p>
        </p:txBody>
      </p:sp>
    </p:spTree>
    <p:extLst>
      <p:ext uri="{BB962C8B-B14F-4D97-AF65-F5344CB8AC3E}">
        <p14:creationId xmlns:p14="http://schemas.microsoft.com/office/powerpoint/2010/main" val="332937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DBA6B9-BFC9-4AD4-8752-4BBE4EFC2869}" type="datetime1">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24416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F7BCD9-223D-4477-83B3-D734D7CC51C1}" type="datetime1">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3147518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8F675-71AA-42FC-9CB0-1256302669FF}" type="datetime1">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348627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C999C-3F30-41D8-951B-AF2560F9BD58}" type="datetime1">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80644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9485C2-E304-42C4-A4BA-26FF5B741407}" type="datetime1">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264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6836F1-102B-49FF-B49E-40067C127796}" type="datetime1">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266876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711830-0FE0-4DB3-94E7-00D2446398A9}" type="datetime1">
              <a:rPr lang="en-US" smtClean="0"/>
              <a:t>12/27/2021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40495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291AB1-6512-439B-93CE-E3609A62085C}" type="datetime1">
              <a:rPr lang="en-US" smtClean="0"/>
              <a:t>12/27/2021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09461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ED2F74-F295-4CBC-813C-4D7FFAEE6245}" type="datetime1">
              <a:rPr lang="en-US" smtClean="0"/>
              <a:t>12/27/2021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70534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00C32F-5CD5-42B1-AA6A-956B322496EC}" type="datetime1">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396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489284C-4355-4522-B119-4F809D311EA7}" type="datetime1">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587409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744C7-6637-421D-ACE6-666421CAF9B9}" type="datetime1">
              <a:rPr lang="en-US" smtClean="0"/>
              <a:t>12/27/2021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9DEBA-845D-480A-8B03-AE6E01E6E11A}" type="slidenum">
              <a:rPr lang="en-US" smtClean="0"/>
              <a:t>‹#›</a:t>
            </a:fld>
            <a:endParaRPr lang="en-US" dirty="0"/>
          </a:p>
        </p:txBody>
      </p:sp>
    </p:spTree>
    <p:extLst>
      <p:ext uri="{BB962C8B-B14F-4D97-AF65-F5344CB8AC3E}">
        <p14:creationId xmlns:p14="http://schemas.microsoft.com/office/powerpoint/2010/main" val="109607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0"/>
            <a:ext cx="10972800" cy="1619249"/>
          </a:xfrm>
        </p:spPr>
        <p:txBody>
          <a:bodyPr>
            <a:normAutofit fontScale="90000"/>
          </a:bodyPr>
          <a:lstStyle/>
          <a:p>
            <a:r>
              <a:rPr lang="en-US" b="1" dirty="0" smtClean="0">
                <a:solidFill>
                  <a:srgbClr val="590D25"/>
                </a:solidFill>
                <a:latin typeface="+mn-lt"/>
              </a:rPr>
              <a:t>Audiometric Techniques and Considerations</a:t>
            </a:r>
            <a:endParaRPr lang="en-US" dirty="0">
              <a:latin typeface="+mn-lt"/>
            </a:endParaRPr>
          </a:p>
        </p:txBody>
      </p:sp>
      <p:sp>
        <p:nvSpPr>
          <p:cNvPr id="3" name="Subtitle 2"/>
          <p:cNvSpPr>
            <a:spLocks noGrp="1"/>
          </p:cNvSpPr>
          <p:nvPr>
            <p:ph type="subTitle" idx="1"/>
          </p:nvPr>
        </p:nvSpPr>
        <p:spPr>
          <a:xfrm>
            <a:off x="2447925" y="5172075"/>
            <a:ext cx="7305675" cy="1009650"/>
          </a:xfrm>
        </p:spPr>
        <p:txBody>
          <a:bodyPr>
            <a:normAutofit fontScale="70000" lnSpcReduction="20000"/>
          </a:bodyPr>
          <a:lstStyle/>
          <a:p>
            <a:r>
              <a:rPr lang="en-US" sz="5200" b="1" dirty="0">
                <a:solidFill>
                  <a:srgbClr val="660033"/>
                </a:solidFill>
              </a:rPr>
              <a:t>Tri-Service Hearing Technician </a:t>
            </a:r>
            <a:endParaRPr lang="en-US" sz="5200" b="1" dirty="0" smtClean="0">
              <a:solidFill>
                <a:srgbClr val="660033"/>
              </a:solidFill>
            </a:endParaRPr>
          </a:p>
          <a:p>
            <a:r>
              <a:rPr lang="en-US" sz="5200" b="1" dirty="0" smtClean="0">
                <a:solidFill>
                  <a:srgbClr val="660033"/>
                </a:solidFill>
              </a:rPr>
              <a:t>4.2 </a:t>
            </a:r>
            <a:r>
              <a:rPr lang="en-US" sz="5200" b="1" dirty="0">
                <a:solidFill>
                  <a:srgbClr val="660033"/>
                </a:solidFill>
              </a:rPr>
              <a:t>Certification Course</a:t>
            </a:r>
            <a:endParaRPr lang="en-US" sz="5200" dirty="0">
              <a:solidFill>
                <a:srgbClr val="660033"/>
              </a:solidFill>
            </a:endParaRPr>
          </a:p>
          <a:p>
            <a:endParaRPr lang="en-US" dirty="0"/>
          </a:p>
        </p:txBody>
      </p:sp>
      <p:pic>
        <p:nvPicPr>
          <p:cNvPr id="6" name="Picture 5"/>
          <p:cNvPicPr>
            <a:picLocks noChangeAspect="1"/>
          </p:cNvPicPr>
          <p:nvPr/>
        </p:nvPicPr>
        <p:blipFill rotWithShape="1">
          <a:blip r:embed="rId2"/>
          <a:srcRect l="500" r="1"/>
          <a:stretch/>
        </p:blipFill>
        <p:spPr>
          <a:xfrm>
            <a:off x="36576" y="2717590"/>
            <a:ext cx="12126468" cy="1433334"/>
          </a:xfrm>
          <a:prstGeom prst="rect">
            <a:avLst/>
          </a:prstGeom>
        </p:spPr>
      </p:pic>
      <p:pic>
        <p:nvPicPr>
          <p:cNvPr id="7" name="Picture 6"/>
          <p:cNvPicPr>
            <a:picLocks noChangeAspect="1"/>
          </p:cNvPicPr>
          <p:nvPr/>
        </p:nvPicPr>
        <p:blipFill>
          <a:blip r:embed="rId3"/>
          <a:stretch>
            <a:fillRect/>
          </a:stretch>
        </p:blipFill>
        <p:spPr>
          <a:xfrm>
            <a:off x="9184760" y="5599253"/>
            <a:ext cx="2990476" cy="1238095"/>
          </a:xfrm>
          <a:prstGeom prst="rect">
            <a:avLst/>
          </a:prstGeom>
        </p:spPr>
      </p:pic>
    </p:spTree>
    <p:extLst>
      <p:ext uri="{BB962C8B-B14F-4D97-AF65-F5344CB8AC3E}">
        <p14:creationId xmlns:p14="http://schemas.microsoft.com/office/powerpoint/2010/main" val="1161061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Learning Objectives</a:t>
            </a:r>
            <a:endParaRPr lang="en-US" sz="3600" dirty="0">
              <a:latin typeface="+mn-lt"/>
            </a:endParaRPr>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smtClean="0"/>
              <a:t> Test                                                 </a:t>
            </a:r>
            <a:r>
              <a:rPr lang="en-US" sz="2800" b="1" dirty="0"/>
              <a:t>Refer</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29"/>
          <a:stretch/>
        </p:blipFill>
        <p:spPr bwMode="auto">
          <a:xfrm>
            <a:off x="1524000" y="1592626"/>
            <a:ext cx="4498846" cy="45987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4"/>
          <a:stretch>
            <a:fillRect/>
          </a:stretch>
        </p:blipFill>
        <p:spPr>
          <a:xfrm>
            <a:off x="6191924" y="1603388"/>
            <a:ext cx="4588000" cy="4588000"/>
          </a:xfrm>
          <a:prstGeom prst="rect">
            <a:avLst/>
          </a:prstGeom>
          <a:ln w="9525">
            <a:solidFill>
              <a:schemeClr val="tx1"/>
            </a:solidFill>
          </a:ln>
        </p:spPr>
      </p:pic>
      <p:sp>
        <p:nvSpPr>
          <p:cNvPr id="8" name="Subtitle 2"/>
          <p:cNvSpPr txBox="1">
            <a:spLocks/>
          </p:cNvSpPr>
          <p:nvPr/>
        </p:nvSpPr>
        <p:spPr>
          <a:xfrm>
            <a:off x="0" y="6400799"/>
            <a:ext cx="12191999" cy="447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rgbClr val="660033"/>
                </a:solidFill>
              </a:rPr>
              <a:t>Tri-Service Hearing Technician 4.2 Certification Course                                Video Next Slide</a:t>
            </a:r>
            <a:endParaRPr lang="en-US" sz="2600" dirty="0" smtClean="0">
              <a:solidFill>
                <a:srgbClr val="660033"/>
              </a:solidFill>
            </a:endParaRPr>
          </a:p>
          <a:p>
            <a:endParaRPr lang="en-US" dirty="0"/>
          </a:p>
        </p:txBody>
      </p:sp>
    </p:spTree>
    <p:extLst>
      <p:ext uri="{BB962C8B-B14F-4D97-AF65-F5344CB8AC3E}">
        <p14:creationId xmlns:p14="http://schemas.microsoft.com/office/powerpoint/2010/main" val="2475892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Otoscopic Video</a:t>
            </a:r>
            <a:endParaRPr lang="en-US" sz="3600" dirty="0">
              <a:latin typeface="+mn-lt"/>
            </a:endParaRPr>
          </a:p>
        </p:txBody>
      </p:sp>
      <p:pic>
        <p:nvPicPr>
          <p:cNvPr id="5" name="Ear Exam for Training March 2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0255" t="22747" r="29841" b="23044"/>
          <a:stretch/>
        </p:blipFill>
        <p:spPr>
          <a:xfrm>
            <a:off x="3663112" y="1200149"/>
            <a:ext cx="4865774" cy="4957562"/>
          </a:xfrm>
          <a:prstGeom prst="rect">
            <a:avLst/>
          </a:prstGeom>
          <a:ln w="9525">
            <a:solidFill>
              <a:schemeClr val="tx1"/>
            </a:solidFill>
          </a:ln>
        </p:spPr>
      </p:pic>
      <p:sp>
        <p:nvSpPr>
          <p:cNvPr id="6" name="Subtitle 2"/>
          <p:cNvSpPr txBox="1">
            <a:spLocks/>
          </p:cNvSpPr>
          <p:nvPr/>
        </p:nvSpPr>
        <p:spPr>
          <a:xfrm>
            <a:off x="0" y="6400799"/>
            <a:ext cx="12191999" cy="447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rgbClr val="660033"/>
                </a:solidFill>
              </a:rPr>
              <a:t>Tri-Service Hearing Technician 4.2 Certification Course                                Video Next Slide</a:t>
            </a:r>
            <a:endParaRPr lang="en-US" sz="2600" dirty="0" smtClean="0">
              <a:solidFill>
                <a:srgbClr val="660033"/>
              </a:solidFill>
            </a:endParaRPr>
          </a:p>
          <a:p>
            <a:endParaRPr lang="en-US" dirty="0"/>
          </a:p>
        </p:txBody>
      </p:sp>
    </p:spTree>
    <p:extLst>
      <p:ext uri="{BB962C8B-B14F-4D97-AF65-F5344CB8AC3E}">
        <p14:creationId xmlns:p14="http://schemas.microsoft.com/office/powerpoint/2010/main" val="2825595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Adjust Instruction Volume Prior to Patient Testing</a:t>
            </a:r>
            <a:endParaRPr lang="en-US" sz="3600" dirty="0">
              <a:latin typeface="+mn-lt"/>
            </a:endParaRPr>
          </a:p>
        </p:txBody>
      </p:sp>
      <p:pic>
        <p:nvPicPr>
          <p:cNvPr id="5" name="Control volu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3161"/>
          <a:stretch/>
        </p:blipFill>
        <p:spPr>
          <a:xfrm>
            <a:off x="1801919" y="1224532"/>
            <a:ext cx="8588938" cy="5633790"/>
          </a:xfrm>
          <a:prstGeom prst="rect">
            <a:avLst/>
          </a:prstGeom>
          <a:ln w="9525">
            <a:solidFill>
              <a:schemeClr val="tx1"/>
            </a:solidFill>
          </a:ln>
        </p:spPr>
      </p:pic>
    </p:spTree>
    <p:extLst>
      <p:ext uri="{BB962C8B-B14F-4D97-AF65-F5344CB8AC3E}">
        <p14:creationId xmlns:p14="http://schemas.microsoft.com/office/powerpoint/2010/main" val="1150624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Patient Processing/Instructions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Collect demographic forms, annotate station and ensure patient is in the correct station</a:t>
            </a:r>
          </a:p>
          <a:p>
            <a:pPr marL="457200" indent="-457200" algn="l">
              <a:buFont typeface="Wingdings" panose="05000000000000000000" pitchFamily="2" charset="2"/>
              <a:buChar char="§"/>
            </a:pPr>
            <a:r>
              <a:rPr lang="en-US" sz="2800" b="1" dirty="0"/>
              <a:t>Verbal instructions:</a:t>
            </a:r>
          </a:p>
          <a:p>
            <a:pPr marL="914400" lvl="1" indent="-457200" algn="l">
              <a:buFont typeface="Wingdings" panose="05000000000000000000" pitchFamily="2" charset="2"/>
              <a:buChar char="§"/>
            </a:pPr>
            <a:r>
              <a:rPr lang="en-US" sz="2400" b="1" dirty="0"/>
              <a:t>Remove </a:t>
            </a:r>
            <a:r>
              <a:rPr lang="en-US" altLang="en-US" sz="2400" b="1" dirty="0"/>
              <a:t>any foreign items in their mouth (gum, etc.)</a:t>
            </a:r>
          </a:p>
          <a:p>
            <a:pPr marL="914400" lvl="1" indent="-457200" algn="l">
              <a:buFont typeface="Wingdings" panose="05000000000000000000" pitchFamily="2" charset="2"/>
              <a:buChar char="§"/>
            </a:pPr>
            <a:r>
              <a:rPr lang="en-US" altLang="en-US" sz="2400" b="1" dirty="0"/>
              <a:t>Remove eye glasses, hearing aids, large earrings, etc.</a:t>
            </a:r>
          </a:p>
          <a:p>
            <a:pPr marL="914400" lvl="1" indent="-457200" algn="l">
              <a:buFont typeface="Wingdings" panose="05000000000000000000" pitchFamily="2" charset="2"/>
              <a:buChar char="§"/>
            </a:pPr>
            <a:r>
              <a:rPr lang="en-US" altLang="en-US" sz="2400" b="1" dirty="0"/>
              <a:t>Turn off all electronic devices</a:t>
            </a:r>
          </a:p>
          <a:p>
            <a:pPr marL="914400" lvl="1" indent="-457200" algn="l">
              <a:buFont typeface="Wingdings" panose="05000000000000000000" pitchFamily="2" charset="2"/>
              <a:buChar char="§"/>
            </a:pPr>
            <a:r>
              <a:rPr lang="en-US" altLang="en-US" sz="2400" b="1" dirty="0"/>
              <a:t>Move hair away from ears</a:t>
            </a:r>
          </a:p>
          <a:p>
            <a:pPr marL="914400" lvl="1" indent="-457200" algn="l">
              <a:buFont typeface="Wingdings" panose="05000000000000000000" pitchFamily="2" charset="2"/>
              <a:buChar char="§"/>
            </a:pPr>
            <a:r>
              <a:rPr lang="en-US" altLang="en-US" sz="2400" b="1" dirty="0"/>
              <a:t>Response switch in hand</a:t>
            </a:r>
          </a:p>
          <a:p>
            <a:pPr marL="914400" lvl="1" indent="-457200" algn="l">
              <a:buFont typeface="Wingdings" panose="05000000000000000000" pitchFamily="2" charset="2"/>
              <a:buChar char="§"/>
            </a:pPr>
            <a:r>
              <a:rPr lang="en-US" altLang="en-US" sz="2400" b="1" dirty="0"/>
              <a:t>Test instructions will begin when the door shuts</a:t>
            </a:r>
          </a:p>
          <a:p>
            <a:pPr marL="914400" lvl="1" indent="-457200" algn="l">
              <a:buFont typeface="Wingdings" panose="05000000000000000000" pitchFamily="2" charset="2"/>
              <a:buChar char="§"/>
            </a:pPr>
            <a:r>
              <a:rPr lang="en-US" altLang="en-US" sz="2400" b="1" dirty="0"/>
              <a:t>Place headphones on properly, red/right, blue/left</a:t>
            </a:r>
          </a:p>
        </p:txBody>
      </p:sp>
    </p:spTree>
    <p:extLst>
      <p:ext uri="{BB962C8B-B14F-4D97-AF65-F5344CB8AC3E}">
        <p14:creationId xmlns:p14="http://schemas.microsoft.com/office/powerpoint/2010/main" val="2292646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CCA-200 Application Start Test Recorded Instructions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t>This is a hearing check. You will be listening for some tones. When you hear a tone, press the button once and quickly release the button. No matter how faint the tone, press the button when you hear a tone and quickly release the button. Upon completion of your hearing check, please remain seated and quiet until the operator releases you.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414" y="3262451"/>
            <a:ext cx="5559552" cy="2906130"/>
          </a:xfrm>
          <a:prstGeom prst="ellipse">
            <a:avLst/>
          </a:prstGeom>
        </p:spPr>
      </p:pic>
    </p:spTree>
    <p:extLst>
      <p:ext uri="{BB962C8B-B14F-4D97-AF65-F5344CB8AC3E}">
        <p14:creationId xmlns:p14="http://schemas.microsoft.com/office/powerpoint/2010/main" val="123659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Audiometer Test Configuration</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P</a:t>
            </a:r>
            <a:r>
              <a:rPr lang="en-US" altLang="en-US" sz="2800" b="1" dirty="0"/>
              <a:t>ulsed stimuli is selected/used</a:t>
            </a:r>
          </a:p>
          <a:p>
            <a:pPr marL="914400" lvl="1" indent="-457200" algn="l">
              <a:buFont typeface="Wingdings" panose="05000000000000000000" pitchFamily="2" charset="2"/>
              <a:buChar char="§"/>
            </a:pPr>
            <a:r>
              <a:rPr lang="en-US" altLang="en-US" sz="2400" b="1" dirty="0"/>
              <a:t>Helpful for patients with tinnitus</a:t>
            </a:r>
          </a:p>
          <a:p>
            <a:pPr marL="457200" indent="-457200" algn="l">
              <a:buFont typeface="Wingdings" panose="05000000000000000000" pitchFamily="2" charset="2"/>
              <a:buChar char="§"/>
            </a:pPr>
            <a:r>
              <a:rPr lang="en-US" altLang="en-US" sz="2800" b="1" dirty="0"/>
              <a:t>CCA-200 always begins with the left ear; changing to begin on the right ear is available (prior to test start)</a:t>
            </a:r>
          </a:p>
          <a:p>
            <a:pPr marL="914400" lvl="1" indent="-457200" algn="l">
              <a:buFont typeface="Wingdings" panose="05000000000000000000" pitchFamily="2" charset="2"/>
              <a:buChar char="§"/>
            </a:pPr>
            <a:r>
              <a:rPr lang="en-US" altLang="en-US" sz="2400" b="1" dirty="0"/>
              <a:t>Test better ear first</a:t>
            </a:r>
          </a:p>
          <a:p>
            <a:pPr marL="914400" lvl="1" indent="-457200" algn="l">
              <a:buFont typeface="Wingdings" panose="05000000000000000000" pitchFamily="2" charset="2"/>
              <a:buChar char="§"/>
            </a:pPr>
            <a:r>
              <a:rPr lang="en-US" altLang="en-US" sz="2400" b="1" dirty="0"/>
              <a:t>Testing better ear first allows patient to learn what to expect</a:t>
            </a:r>
          </a:p>
          <a:p>
            <a:pPr marL="914400" lvl="1" indent="-457200" algn="l">
              <a:buFont typeface="Wingdings" panose="05000000000000000000" pitchFamily="2" charset="2"/>
              <a:buChar char="§"/>
            </a:pPr>
            <a:r>
              <a:rPr lang="en-US" altLang="en-US" sz="2400" b="1" dirty="0"/>
              <a:t>May be longer periods of silence during testing of poorer ear</a:t>
            </a:r>
          </a:p>
          <a:p>
            <a:pPr marL="457200" indent="-457200" algn="l">
              <a:buFont typeface="Wingdings" panose="05000000000000000000" pitchFamily="2" charset="2"/>
              <a:buChar char="§"/>
            </a:pPr>
            <a:r>
              <a:rPr lang="en-US" altLang="en-US" sz="2800" b="1" dirty="0"/>
              <a:t>Start/Error voice instructions are presented</a:t>
            </a:r>
          </a:p>
        </p:txBody>
      </p:sp>
      <p:pic>
        <p:nvPicPr>
          <p:cNvPr id="5" name="Picture 4"/>
          <p:cNvPicPr>
            <a:picLocks noChangeAspect="1"/>
          </p:cNvPicPr>
          <p:nvPr/>
        </p:nvPicPr>
        <p:blipFill>
          <a:blip r:embed="rId3"/>
          <a:stretch>
            <a:fillRect/>
          </a:stretch>
        </p:blipFill>
        <p:spPr>
          <a:xfrm>
            <a:off x="9086086" y="3438355"/>
            <a:ext cx="2309525" cy="2047620"/>
          </a:xfrm>
          <a:prstGeom prst="rect">
            <a:avLst/>
          </a:prstGeom>
          <a:ln w="9525">
            <a:solidFill>
              <a:schemeClr val="tx1"/>
            </a:solidFill>
          </a:ln>
        </p:spPr>
      </p:pic>
    </p:spTree>
    <p:extLst>
      <p:ext uri="{BB962C8B-B14F-4D97-AF65-F5344CB8AC3E}">
        <p14:creationId xmlns:p14="http://schemas.microsoft.com/office/powerpoint/2010/main" val="2990672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Hearing Threshold Level (HTL)</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smtClean="0"/>
              <a:t>Automated or Manual Testing</a:t>
            </a:r>
          </a:p>
          <a:p>
            <a:pPr marL="457200" indent="-457200" algn="l">
              <a:buFont typeface="Wingdings" panose="05000000000000000000" pitchFamily="2" charset="2"/>
              <a:buChar char="§"/>
            </a:pPr>
            <a:r>
              <a:rPr lang="en-US" sz="2800" b="1" dirty="0" smtClean="0"/>
              <a:t>Hearing </a:t>
            </a:r>
            <a:r>
              <a:rPr lang="en-US" sz="2800" b="1" dirty="0"/>
              <a:t>threshold at a frequency is defined as the lowest level at which a response occurs in at least half (50%) of the ascending stimuli</a:t>
            </a:r>
          </a:p>
          <a:p>
            <a:pPr marL="457200" indent="-457200" algn="l">
              <a:buFont typeface="Wingdings" panose="05000000000000000000" pitchFamily="2" charset="2"/>
              <a:buChar char="§"/>
            </a:pPr>
            <a:r>
              <a:rPr lang="en-US" altLang="en-US" sz="2800" b="1" dirty="0"/>
              <a:t>HTL is a statistical measure…not an absolute number</a:t>
            </a:r>
          </a:p>
          <a:p>
            <a:pPr marL="457200" indent="-457200" algn="l">
              <a:buFont typeface="Wingdings" panose="05000000000000000000" pitchFamily="2" charset="2"/>
              <a:buChar char="§"/>
            </a:pPr>
            <a:r>
              <a:rPr lang="en-US" altLang="en-US" sz="2800" b="1" dirty="0"/>
              <a:t>Variations of +/- 5 dB are not statistically significant</a:t>
            </a:r>
          </a:p>
          <a:p>
            <a:pPr marL="457200" indent="-457200" algn="l">
              <a:buFont typeface="Wingdings" panose="05000000000000000000" pitchFamily="2" charset="2"/>
              <a:buChar char="§"/>
            </a:pPr>
            <a:r>
              <a:rPr lang="en-US" altLang="en-US" sz="2800" b="1" dirty="0"/>
              <a:t>A hearing level to which the subject responds to 100% of the time would likely be at least 5 dB above the HTL</a:t>
            </a:r>
            <a:endParaRPr lang="en-US" sz="2800" b="1" dirty="0"/>
          </a:p>
        </p:txBody>
      </p:sp>
      <p:pic>
        <p:nvPicPr>
          <p:cNvPr id="7" name="Picture 6"/>
          <p:cNvPicPr>
            <a:picLocks noChangeAspect="1"/>
          </p:cNvPicPr>
          <p:nvPr/>
        </p:nvPicPr>
        <p:blipFill>
          <a:blip r:embed="rId2"/>
          <a:stretch>
            <a:fillRect/>
          </a:stretch>
        </p:blipFill>
        <p:spPr>
          <a:xfrm rot="2388913">
            <a:off x="10630407" y="5569083"/>
            <a:ext cx="822858" cy="396190"/>
          </a:xfrm>
          <a:prstGeom prst="rect">
            <a:avLst/>
          </a:prstGeom>
        </p:spPr>
      </p:pic>
    </p:spTree>
    <p:extLst>
      <p:ext uri="{BB962C8B-B14F-4D97-AF65-F5344CB8AC3E}">
        <p14:creationId xmlns:p14="http://schemas.microsoft.com/office/powerpoint/2010/main" val="2049321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Manual Testing Modes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9461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Pulsed method presents 1-2 second tones</a:t>
            </a:r>
          </a:p>
          <a:p>
            <a:pPr marL="457200" indent="-457200" algn="l">
              <a:buFont typeface="Wingdings" panose="05000000000000000000" pitchFamily="2" charset="2"/>
              <a:buChar char="§"/>
            </a:pPr>
            <a:r>
              <a:rPr lang="en-US" sz="2800" b="1" dirty="0"/>
              <a:t>To determine a threshold present a 30 dB tone for the ear and frequency; if no response is recorded, increase stimulus level initially by 20dB then 10 dB until a response is </a:t>
            </a:r>
            <a:r>
              <a:rPr lang="en-US" sz="2800" b="1" dirty="0" smtClean="0"/>
              <a:t>obtained</a:t>
            </a:r>
          </a:p>
          <a:p>
            <a:pPr marL="457200" indent="-457200" algn="l">
              <a:buFont typeface="Wingdings" panose="05000000000000000000" pitchFamily="2" charset="2"/>
              <a:buChar char="§"/>
            </a:pPr>
            <a:r>
              <a:rPr lang="en-US" sz="2800" b="1" dirty="0" smtClean="0"/>
              <a:t>After </a:t>
            </a:r>
            <a:r>
              <a:rPr lang="en-US" sz="2800" b="1" dirty="0"/>
              <a:t>the initial response is </a:t>
            </a:r>
            <a:r>
              <a:rPr lang="en-US" sz="2800" b="1" dirty="0" smtClean="0"/>
              <a:t>validated, </a:t>
            </a:r>
            <a:r>
              <a:rPr lang="en-US" sz="2800" b="1" dirty="0"/>
              <a:t>follow the threshold bracketing procedure</a:t>
            </a:r>
          </a:p>
          <a:p>
            <a:pPr marL="1371600" lvl="2" indent="-457200" algn="l">
              <a:buFont typeface="Wingdings" panose="05000000000000000000" pitchFamily="2" charset="2"/>
              <a:buChar char="§"/>
            </a:pPr>
            <a:r>
              <a:rPr lang="en-US" sz="2400" b="1" dirty="0"/>
              <a:t>Response - stimuli presentation decrease by 10 dB</a:t>
            </a:r>
          </a:p>
          <a:p>
            <a:pPr marL="1371600" lvl="2" indent="-457200" algn="l">
              <a:buFont typeface="Wingdings" panose="05000000000000000000" pitchFamily="2" charset="2"/>
              <a:buChar char="§"/>
            </a:pPr>
            <a:r>
              <a:rPr lang="en-US" sz="2400" b="1" dirty="0"/>
              <a:t>No response - stimuli presentation increased by 5 dB</a:t>
            </a:r>
          </a:p>
          <a:p>
            <a:pPr marL="1371600" lvl="2" indent="-457200" algn="l">
              <a:buFont typeface="Wingdings" panose="05000000000000000000" pitchFamily="2" charset="2"/>
              <a:buChar char="§"/>
            </a:pPr>
            <a:r>
              <a:rPr lang="en-US" sz="2400" b="1" dirty="0"/>
              <a:t>A threshold is determined when the patient responds twice in an ascending mode at the same intensity</a:t>
            </a:r>
          </a:p>
          <a:p>
            <a:pPr marL="457200" indent="-457200" algn="l">
              <a:buFont typeface="Wingdings" panose="05000000000000000000" pitchFamily="2" charset="2"/>
              <a:buChar char="§"/>
            </a:pPr>
            <a:r>
              <a:rPr lang="en-US" sz="2800" b="1" dirty="0"/>
              <a:t>CCA-200 semi-automatic manual mode will do the bracketing method automatically</a:t>
            </a:r>
          </a:p>
        </p:txBody>
      </p:sp>
      <p:pic>
        <p:nvPicPr>
          <p:cNvPr id="7" name="Picture 6"/>
          <p:cNvPicPr>
            <a:picLocks noChangeAspect="1"/>
          </p:cNvPicPr>
          <p:nvPr/>
        </p:nvPicPr>
        <p:blipFill>
          <a:blip r:embed="rId3"/>
          <a:stretch>
            <a:fillRect/>
          </a:stretch>
        </p:blipFill>
        <p:spPr>
          <a:xfrm rot="2388913">
            <a:off x="10630407" y="3740283"/>
            <a:ext cx="822858" cy="396190"/>
          </a:xfrm>
          <a:prstGeom prst="rect">
            <a:avLst/>
          </a:prstGeom>
        </p:spPr>
      </p:pic>
    </p:spTree>
    <p:extLst>
      <p:ext uri="{BB962C8B-B14F-4D97-AF65-F5344CB8AC3E}">
        <p14:creationId xmlns:p14="http://schemas.microsoft.com/office/powerpoint/2010/main" val="2049797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Audiometric Test Sequence Automated/Manual</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9" y="1235202"/>
            <a:ext cx="6291074" cy="49461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Initial stimuli presented at 30 dB, (per ear)</a:t>
            </a:r>
          </a:p>
          <a:p>
            <a:pPr marL="457200" indent="-457200" algn="l">
              <a:buFont typeface="Wingdings" panose="05000000000000000000" pitchFamily="2" charset="2"/>
              <a:buChar char="§"/>
            </a:pPr>
            <a:r>
              <a:rPr lang="en-US" sz="2800" b="1" dirty="0"/>
              <a:t>Repeat 1000 Hz (initial ear)</a:t>
            </a:r>
          </a:p>
          <a:p>
            <a:pPr marL="457200" indent="-457200" algn="l">
              <a:buFont typeface="Wingdings" panose="05000000000000000000" pitchFamily="2" charset="2"/>
              <a:buChar char="§"/>
            </a:pPr>
            <a:r>
              <a:rPr lang="en-US" sz="2800" b="1" dirty="0"/>
              <a:t>Retest within +/- 5 dB, records the lower threshold</a:t>
            </a:r>
          </a:p>
          <a:p>
            <a:pPr marL="457200" indent="-457200" algn="l">
              <a:buFont typeface="Wingdings" panose="05000000000000000000" pitchFamily="2" charset="2"/>
              <a:buChar char="§"/>
            </a:pPr>
            <a:r>
              <a:rPr lang="en-US" sz="2800" b="1" dirty="0"/>
              <a:t>If repeat varies by 10 dB or more, receives error message (RN) “retest not valid” reinstructs and continues testing (semi-automatic manual mode)</a:t>
            </a:r>
          </a:p>
          <a:p>
            <a:pPr marL="457200" indent="-457200" algn="l">
              <a:buFont typeface="Wingdings" panose="05000000000000000000" pitchFamily="2" charset="2"/>
              <a:buChar char="§"/>
            </a:pPr>
            <a:r>
              <a:rPr lang="en-US" sz="2800" b="1" dirty="0"/>
              <a:t>Continue with additional </a:t>
            </a:r>
            <a:r>
              <a:rPr lang="en-US" sz="2800" b="1" dirty="0" smtClean="0"/>
              <a:t>frequencies</a:t>
            </a:r>
          </a:p>
        </p:txBody>
      </p:sp>
      <p:pic>
        <p:nvPicPr>
          <p:cNvPr id="1026" name="Picture 2" descr="C:\Users\THEODO~1.MAS\AppData\Local\Temp\SNAGHTML12d329b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5" y="1742474"/>
            <a:ext cx="5895619" cy="337885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498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Manual Testing</a:t>
            </a:r>
            <a:endParaRPr lang="en-US" sz="3600" dirty="0">
              <a:latin typeface="+mn-lt"/>
            </a:endParaRPr>
          </a:p>
        </p:txBody>
      </p:sp>
      <p:sp>
        <p:nvSpPr>
          <p:cNvPr id="6" name="Content Placeholder 1"/>
          <p:cNvSpPr txBox="1">
            <a:spLocks/>
          </p:cNvSpPr>
          <p:nvPr/>
        </p:nvSpPr>
        <p:spPr>
          <a:xfrm>
            <a:off x="304799" y="1235201"/>
            <a:ext cx="7632194" cy="49231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Consider manual testing if:</a:t>
            </a:r>
          </a:p>
          <a:p>
            <a:pPr marL="914400" lvl="1" indent="-457200" algn="l">
              <a:buFont typeface="Wingdings" panose="05000000000000000000" pitchFamily="2" charset="2"/>
              <a:buChar char="§"/>
            </a:pPr>
            <a:r>
              <a:rPr lang="en-US" sz="2400" b="1" dirty="0"/>
              <a:t>Patient is having problems testing (error codes)</a:t>
            </a:r>
          </a:p>
          <a:p>
            <a:pPr marL="914400" lvl="1" indent="-457200" algn="l">
              <a:buFont typeface="Wingdings" panose="05000000000000000000" pitchFamily="2" charset="2"/>
              <a:buChar char="§"/>
            </a:pPr>
            <a:r>
              <a:rPr lang="en-US" sz="2400" b="1" dirty="0"/>
              <a:t>Results differ greatly from the last test (STS, EWS)</a:t>
            </a:r>
          </a:p>
          <a:p>
            <a:pPr marL="914400" lvl="1" indent="-457200" algn="l">
              <a:buFont typeface="Wingdings" panose="05000000000000000000" pitchFamily="2" charset="2"/>
              <a:buChar char="§"/>
            </a:pPr>
            <a:r>
              <a:rPr lang="en-US" sz="2400" b="1" dirty="0"/>
              <a:t>Questionable results</a:t>
            </a:r>
          </a:p>
          <a:p>
            <a:pPr marL="457200" indent="-457200" algn="l">
              <a:buFont typeface="Wingdings" panose="05000000000000000000" pitchFamily="2" charset="2"/>
              <a:buChar char="§"/>
            </a:pPr>
            <a:r>
              <a:rPr lang="en-US" sz="2800" b="1" dirty="0"/>
              <a:t>Evaluation </a:t>
            </a:r>
            <a:r>
              <a:rPr lang="en-US" sz="2800" b="1" dirty="0" smtClean="0"/>
              <a:t>legend</a:t>
            </a:r>
          </a:p>
          <a:p>
            <a:pPr marL="457200" indent="-457200" algn="l">
              <a:buFont typeface="Wingdings" panose="05000000000000000000" pitchFamily="2" charset="2"/>
              <a:buChar char="§"/>
            </a:pPr>
            <a:r>
              <a:rPr lang="en-US" sz="2800" b="1" dirty="0"/>
              <a:t>When using the </a:t>
            </a:r>
            <a:r>
              <a:rPr lang="en-US" sz="2800" b="1" dirty="0" smtClean="0"/>
              <a:t>CCA-200 semi-automatic </a:t>
            </a:r>
            <a:r>
              <a:rPr lang="en-US" sz="2800" b="1" dirty="0"/>
              <a:t>manual testing mode, do not adjust the </a:t>
            </a:r>
            <a:r>
              <a:rPr lang="en-US" sz="2800" b="1" dirty="0" smtClean="0"/>
              <a:t>decibel level </a:t>
            </a:r>
            <a:r>
              <a:rPr lang="en-US" sz="2800" b="1" dirty="0"/>
              <a:t>once a patient responds, application will keep track of the responses/stimuli presented and lock in thresholds once the patient responds twice in an </a:t>
            </a:r>
            <a:r>
              <a:rPr lang="en-US" sz="2800" b="1" dirty="0" smtClean="0"/>
              <a:t>ascending manner</a:t>
            </a:r>
            <a:endParaRPr lang="en-US" sz="2800" b="1" dirty="0"/>
          </a:p>
        </p:txBody>
      </p:sp>
      <p:pic>
        <p:nvPicPr>
          <p:cNvPr id="5" name="Picture 4"/>
          <p:cNvPicPr>
            <a:picLocks noChangeAspect="1"/>
          </p:cNvPicPr>
          <p:nvPr/>
        </p:nvPicPr>
        <p:blipFill rotWithShape="1">
          <a:blip r:embed="rId3"/>
          <a:srcRect b="10540"/>
          <a:stretch/>
        </p:blipFill>
        <p:spPr>
          <a:xfrm>
            <a:off x="8193016" y="1235194"/>
            <a:ext cx="3141333" cy="4923197"/>
          </a:xfrm>
          <a:prstGeom prst="rect">
            <a:avLst/>
          </a:prstGeom>
          <a:ln w="9525">
            <a:solidFill>
              <a:schemeClr val="tx1"/>
            </a:solidFill>
          </a:ln>
        </p:spPr>
      </p:pic>
      <p:sp>
        <p:nvSpPr>
          <p:cNvPr id="7" name="Subtitle 2"/>
          <p:cNvSpPr txBox="1">
            <a:spLocks/>
          </p:cNvSpPr>
          <p:nvPr/>
        </p:nvSpPr>
        <p:spPr>
          <a:xfrm>
            <a:off x="0" y="6400799"/>
            <a:ext cx="12191999" cy="447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rgbClr val="660033"/>
                </a:solidFill>
              </a:rPr>
              <a:t>Tri-Service Hearing Technician 4.2 Certification Course                                Video Next Slide</a:t>
            </a:r>
            <a:endParaRPr lang="en-US" sz="2600" dirty="0" smtClean="0">
              <a:solidFill>
                <a:srgbClr val="660033"/>
              </a:solidFill>
            </a:endParaRPr>
          </a:p>
          <a:p>
            <a:endParaRPr lang="en-US" dirty="0"/>
          </a:p>
        </p:txBody>
      </p:sp>
    </p:spTree>
    <p:extLst>
      <p:ext uri="{BB962C8B-B14F-4D97-AF65-F5344CB8AC3E}">
        <p14:creationId xmlns:p14="http://schemas.microsoft.com/office/powerpoint/2010/main" val="1631060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Learning Objectives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t>2.3.1	Complete a comprehensive aural history</a:t>
            </a:r>
          </a:p>
          <a:p>
            <a:pPr algn="l"/>
            <a:r>
              <a:rPr lang="en-US" sz="2800" b="1" dirty="0"/>
              <a:t>2.3.2	Understand the benefit of an otoscopic examination and </a:t>
            </a:r>
            <a:r>
              <a:rPr lang="en-US" sz="2800" b="1" dirty="0" smtClean="0"/>
              <a:t>when to </a:t>
            </a:r>
            <a:r>
              <a:rPr lang="en-US" sz="2800" b="1" dirty="0"/>
              <a:t>do </a:t>
            </a:r>
            <a:r>
              <a:rPr lang="en-US" sz="2800" b="1" dirty="0" smtClean="0"/>
              <a:t>	one</a:t>
            </a:r>
            <a:endParaRPr lang="en-US" sz="2800" b="1" dirty="0"/>
          </a:p>
          <a:p>
            <a:pPr algn="l"/>
            <a:r>
              <a:rPr lang="en-US" sz="2800" b="1" dirty="0"/>
              <a:t>2.3.3	Explain the considerations for patient testing and preparation </a:t>
            </a:r>
            <a:r>
              <a:rPr lang="en-US" sz="2800" b="1" dirty="0" smtClean="0"/>
              <a:t>for 	testing</a:t>
            </a:r>
            <a:endParaRPr lang="en-US" sz="2800" b="1" dirty="0"/>
          </a:p>
          <a:p>
            <a:pPr algn="l"/>
            <a:r>
              <a:rPr lang="en-US" sz="2800" b="1" dirty="0"/>
              <a:t>2.3.4	Explain the standard process of air conduction </a:t>
            </a:r>
            <a:r>
              <a:rPr lang="en-US" sz="2800" b="1" dirty="0" smtClean="0"/>
              <a:t>threshold testing</a:t>
            </a:r>
            <a:r>
              <a:rPr lang="en-US" sz="2800" b="1" dirty="0"/>
              <a:t>, for </a:t>
            </a:r>
            <a:r>
              <a:rPr lang="en-US" sz="2800" b="1" dirty="0" smtClean="0"/>
              <a:t>	automatic </a:t>
            </a:r>
            <a:r>
              <a:rPr lang="en-US" sz="2800" b="1" dirty="0"/>
              <a:t>and manual methods</a:t>
            </a:r>
          </a:p>
          <a:p>
            <a:pPr algn="l"/>
            <a:r>
              <a:rPr lang="en-US" sz="2800" b="1" dirty="0"/>
              <a:t>2.3.5	Understand factors affecting test validity</a:t>
            </a:r>
          </a:p>
        </p:txBody>
      </p:sp>
    </p:spTree>
    <p:extLst>
      <p:ext uri="{BB962C8B-B14F-4D97-AF65-F5344CB8AC3E}">
        <p14:creationId xmlns:p14="http://schemas.microsoft.com/office/powerpoint/2010/main" val="2989397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nual Tes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4569" y="-8"/>
            <a:ext cx="7646213" cy="6871913"/>
          </a:xfrm>
          <a:prstGeom prst="rect">
            <a:avLst/>
          </a:prstGeom>
          <a:ln w="9525">
            <a:solidFill>
              <a:schemeClr val="tx1"/>
            </a:solidFill>
          </a:ln>
        </p:spPr>
      </p:pic>
    </p:spTree>
    <p:extLst>
      <p:ext uri="{BB962C8B-B14F-4D97-AF65-F5344CB8AC3E}">
        <p14:creationId xmlns:p14="http://schemas.microsoft.com/office/powerpoint/2010/main" val="245462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Semi-Automatic Manual Mode (Student Practicum)</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pic>
        <p:nvPicPr>
          <p:cNvPr id="5" name="Picture 4"/>
          <p:cNvPicPr>
            <a:picLocks noChangeAspect="1"/>
          </p:cNvPicPr>
          <p:nvPr/>
        </p:nvPicPr>
        <p:blipFill>
          <a:blip r:embed="rId3"/>
          <a:stretch>
            <a:fillRect/>
          </a:stretch>
        </p:blipFill>
        <p:spPr>
          <a:xfrm>
            <a:off x="1889280" y="1222244"/>
            <a:ext cx="8424000" cy="4962285"/>
          </a:xfrm>
          <a:prstGeom prst="rect">
            <a:avLst/>
          </a:prstGeom>
          <a:ln w="9525">
            <a:solidFill>
              <a:schemeClr val="tx1"/>
            </a:solidFill>
          </a:ln>
        </p:spPr>
      </p:pic>
    </p:spTree>
    <p:extLst>
      <p:ext uri="{BB962C8B-B14F-4D97-AF65-F5344CB8AC3E}">
        <p14:creationId xmlns:p14="http://schemas.microsoft.com/office/powerpoint/2010/main" val="307800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Semi-Automatic Manual Mode (Student Practicum)</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pic>
        <p:nvPicPr>
          <p:cNvPr id="6" name="Picture 5"/>
          <p:cNvPicPr>
            <a:picLocks noChangeAspect="1"/>
          </p:cNvPicPr>
          <p:nvPr/>
        </p:nvPicPr>
        <p:blipFill rotWithShape="1">
          <a:blip r:embed="rId3"/>
          <a:srcRect l="3435" t="18749" r="4052"/>
          <a:stretch/>
        </p:blipFill>
        <p:spPr>
          <a:xfrm>
            <a:off x="2438397" y="1231383"/>
            <a:ext cx="7327030" cy="4933561"/>
          </a:xfrm>
          <a:prstGeom prst="rect">
            <a:avLst/>
          </a:prstGeom>
          <a:ln w="9525">
            <a:solidFill>
              <a:schemeClr val="tx1"/>
            </a:solidFill>
          </a:ln>
        </p:spPr>
      </p:pic>
    </p:spTree>
    <p:extLst>
      <p:ext uri="{BB962C8B-B14F-4D97-AF65-F5344CB8AC3E}">
        <p14:creationId xmlns:p14="http://schemas.microsoft.com/office/powerpoint/2010/main" val="1224353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Semi-Automatic Manual Mode (Student Practicum)</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pic>
        <p:nvPicPr>
          <p:cNvPr id="5" name="Picture 4"/>
          <p:cNvPicPr>
            <a:picLocks noChangeAspect="1"/>
          </p:cNvPicPr>
          <p:nvPr/>
        </p:nvPicPr>
        <p:blipFill>
          <a:blip r:embed="rId3"/>
          <a:stretch>
            <a:fillRect/>
          </a:stretch>
        </p:blipFill>
        <p:spPr>
          <a:xfrm>
            <a:off x="1219906" y="1222237"/>
            <a:ext cx="9764476" cy="4952095"/>
          </a:xfrm>
          <a:prstGeom prst="rect">
            <a:avLst/>
          </a:prstGeom>
          <a:ln w="9525">
            <a:solidFill>
              <a:schemeClr val="tx1"/>
            </a:solidFill>
          </a:ln>
        </p:spPr>
      </p:pic>
    </p:spTree>
    <p:extLst>
      <p:ext uri="{BB962C8B-B14F-4D97-AF65-F5344CB8AC3E}">
        <p14:creationId xmlns:p14="http://schemas.microsoft.com/office/powerpoint/2010/main" val="3935415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Manual Testing (CCA-200)</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sz="2800" b="1" dirty="0"/>
              <a:t>Select ear, frequency, set NT, present initial stimuli at 30 dB (default)</a:t>
            </a:r>
          </a:p>
          <a:p>
            <a:pPr marL="914400" lvl="1" indent="-457200" algn="l">
              <a:buFont typeface="Wingdings" panose="05000000000000000000" pitchFamily="2" charset="2"/>
              <a:buChar char="§"/>
            </a:pPr>
            <a:r>
              <a:rPr lang="en-US" sz="2800" b="1" dirty="0"/>
              <a:t>Do not give visual cues, press present stimulus</a:t>
            </a:r>
          </a:p>
          <a:p>
            <a:pPr marL="914400" lvl="1" indent="-457200" algn="l">
              <a:buFont typeface="Wingdings" panose="05000000000000000000" pitchFamily="2" charset="2"/>
              <a:buChar char="§"/>
            </a:pPr>
            <a:r>
              <a:rPr lang="en-US" sz="2800" b="1" dirty="0"/>
              <a:t>Increase by 20 dB then by 10 dB increments until patient responds</a:t>
            </a:r>
          </a:p>
          <a:p>
            <a:pPr marL="914400" lvl="1" indent="-457200" algn="l">
              <a:buFont typeface="Wingdings" panose="05000000000000000000" pitchFamily="2" charset="2"/>
              <a:buChar char="§"/>
            </a:pPr>
            <a:r>
              <a:rPr lang="en-US" sz="2800" b="1" dirty="0"/>
              <a:t>Once patient responds, software will use the bracketing method (do not adjust dials after initial response if using the semi-automatic manual testing mode)</a:t>
            </a:r>
          </a:p>
          <a:p>
            <a:pPr marL="914400" lvl="1" indent="-457200" algn="l">
              <a:buFont typeface="Wingdings" panose="05000000000000000000" pitchFamily="2" charset="2"/>
              <a:buChar char="§"/>
            </a:pPr>
            <a:r>
              <a:rPr lang="en-US" altLang="en-US" sz="2800" b="1" dirty="0"/>
              <a:t>Vary time interval between </a:t>
            </a:r>
            <a:r>
              <a:rPr lang="en-US" altLang="en-US" sz="2800" b="1" dirty="0" smtClean="0"/>
              <a:t>stimulus presentation to </a:t>
            </a:r>
            <a:r>
              <a:rPr lang="en-US" altLang="en-US" sz="2800" b="1" dirty="0"/>
              <a:t>avoid a rhythmic tone </a:t>
            </a:r>
            <a:r>
              <a:rPr lang="en-US" altLang="en-US" sz="2800" b="1" dirty="0" smtClean="0"/>
              <a:t>presentation </a:t>
            </a:r>
            <a:endParaRPr lang="en-US" altLang="en-US" sz="2800" b="1" dirty="0"/>
          </a:p>
          <a:p>
            <a:pPr marL="914400" lvl="1" indent="-457200" algn="l">
              <a:buFont typeface="Wingdings" panose="05000000000000000000" pitchFamily="2" charset="2"/>
              <a:buChar char="§"/>
            </a:pPr>
            <a:r>
              <a:rPr lang="en-US" sz="2800" b="1" dirty="0"/>
              <a:t>Lock thresholds when patient responds twice in an ascending manner (automatically done if using the semi-automatic manual testing mode)</a:t>
            </a:r>
          </a:p>
        </p:txBody>
      </p:sp>
    </p:spTree>
    <p:extLst>
      <p:ext uri="{BB962C8B-B14F-4D97-AF65-F5344CB8AC3E}">
        <p14:creationId xmlns:p14="http://schemas.microsoft.com/office/powerpoint/2010/main" val="393256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CCA-200 Automatic Threshold Retest</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pic>
        <p:nvPicPr>
          <p:cNvPr id="5" name="Picture 4"/>
          <p:cNvPicPr>
            <a:picLocks noChangeAspect="1"/>
          </p:cNvPicPr>
          <p:nvPr/>
        </p:nvPicPr>
        <p:blipFill rotWithShape="1">
          <a:blip r:embed="rId3"/>
          <a:srcRect l="2327" t="11015" r="484" b="10454"/>
          <a:stretch/>
        </p:blipFill>
        <p:spPr>
          <a:xfrm>
            <a:off x="1463040" y="1231386"/>
            <a:ext cx="9265920" cy="4364742"/>
          </a:xfrm>
          <a:prstGeom prst="rect">
            <a:avLst/>
          </a:prstGeom>
          <a:ln w="9525">
            <a:solidFill>
              <a:schemeClr val="tx1"/>
            </a:solidFill>
          </a:ln>
        </p:spPr>
      </p:pic>
    </p:spTree>
    <p:extLst>
      <p:ext uri="{BB962C8B-B14F-4D97-AF65-F5344CB8AC3E}">
        <p14:creationId xmlns:p14="http://schemas.microsoft.com/office/powerpoint/2010/main" val="3509980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Manual Testing (Common Issues)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F</a:t>
            </a:r>
            <a:r>
              <a:rPr lang="en-US" altLang="en-US" sz="2800" b="1" dirty="0"/>
              <a:t>acial or visual cues</a:t>
            </a:r>
          </a:p>
          <a:p>
            <a:pPr marL="457200" indent="-457200" algn="l">
              <a:buFont typeface="Wingdings" panose="05000000000000000000" pitchFamily="2" charset="2"/>
              <a:buChar char="§"/>
            </a:pPr>
            <a:r>
              <a:rPr lang="en-US" altLang="en-US" sz="2800" b="1" dirty="0"/>
              <a:t>Rhythmic pattern of presenting stimuli</a:t>
            </a:r>
          </a:p>
          <a:p>
            <a:pPr marL="457200" indent="-457200" algn="l">
              <a:buFont typeface="Wingdings" panose="05000000000000000000" pitchFamily="2" charset="2"/>
              <a:buChar char="§"/>
            </a:pPr>
            <a:r>
              <a:rPr lang="en-US" altLang="en-US" sz="2800" b="1" dirty="0"/>
              <a:t>Earphones placement</a:t>
            </a:r>
          </a:p>
          <a:p>
            <a:pPr marL="457200" indent="-457200" algn="l">
              <a:buFont typeface="Wingdings" panose="05000000000000000000" pitchFamily="2" charset="2"/>
              <a:buChar char="§"/>
            </a:pPr>
            <a:r>
              <a:rPr lang="en-US" altLang="en-US" sz="2800" b="1" dirty="0"/>
              <a:t>Poor (sloppy, rushed, non-standard) instruction</a:t>
            </a:r>
          </a:p>
          <a:p>
            <a:pPr marL="457200" indent="-457200" algn="l">
              <a:buFont typeface="Wingdings" panose="05000000000000000000" pitchFamily="2" charset="2"/>
              <a:buChar char="§"/>
            </a:pPr>
            <a:r>
              <a:rPr lang="en-US" altLang="en-US" sz="2800" b="1" dirty="0"/>
              <a:t>Forgetting 1000 Hz retest</a:t>
            </a:r>
          </a:p>
          <a:p>
            <a:pPr marL="457200" indent="-457200" algn="l">
              <a:buFont typeface="Wingdings" panose="05000000000000000000" pitchFamily="2" charset="2"/>
              <a:buChar char="§"/>
            </a:pPr>
            <a:r>
              <a:rPr lang="en-US" altLang="en-US" sz="2800" b="1" dirty="0"/>
              <a:t>Recording data incorrectly in DOEHRS-HC (wrong ear or thresholds)</a:t>
            </a:r>
            <a:endParaRPr lang="en-US" sz="2800" b="1" dirty="0"/>
          </a:p>
        </p:txBody>
      </p:sp>
    </p:spTree>
    <p:extLst>
      <p:ext uri="{BB962C8B-B14F-4D97-AF65-F5344CB8AC3E}">
        <p14:creationId xmlns:p14="http://schemas.microsoft.com/office/powerpoint/2010/main" val="1250824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Factors Affecting Test Validity</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P</a:t>
            </a:r>
            <a:r>
              <a:rPr lang="en-US" altLang="en-US" sz="2800" b="1" dirty="0"/>
              <a:t>oor test environment</a:t>
            </a:r>
          </a:p>
          <a:p>
            <a:pPr marL="457200" indent="-457200" algn="l">
              <a:buFont typeface="Wingdings" panose="05000000000000000000" pitchFamily="2" charset="2"/>
              <a:buChar char="§"/>
            </a:pPr>
            <a:r>
              <a:rPr lang="en-US" altLang="en-US" sz="2800" b="1" dirty="0"/>
              <a:t>Cross-over </a:t>
            </a:r>
            <a:r>
              <a:rPr lang="en-US" altLang="en-US" sz="2800" b="1" dirty="0" smtClean="0"/>
              <a:t>hearing (Masking) discussed in later classes</a:t>
            </a:r>
            <a:endParaRPr lang="en-US" altLang="en-US" sz="2800" b="1" dirty="0"/>
          </a:p>
          <a:p>
            <a:pPr marL="457200" indent="-457200" algn="l">
              <a:buFont typeface="Wingdings" panose="05000000000000000000" pitchFamily="2" charset="2"/>
              <a:buChar char="§"/>
            </a:pPr>
            <a:r>
              <a:rPr lang="en-US" altLang="en-US" sz="2800" b="1" dirty="0"/>
              <a:t>Uncooperative patients</a:t>
            </a:r>
          </a:p>
          <a:p>
            <a:pPr marL="457200" indent="-457200" algn="l">
              <a:buFont typeface="Wingdings" panose="05000000000000000000" pitchFamily="2" charset="2"/>
              <a:buChar char="§"/>
            </a:pPr>
            <a:r>
              <a:rPr lang="en-US" altLang="en-US" sz="2800" b="1" dirty="0"/>
              <a:t>Fatigue, sleepiness</a:t>
            </a:r>
          </a:p>
          <a:p>
            <a:pPr marL="457200" indent="-457200" algn="l">
              <a:buFont typeface="Wingdings" panose="05000000000000000000" pitchFamily="2" charset="2"/>
              <a:buChar char="§"/>
            </a:pPr>
            <a:r>
              <a:rPr lang="en-US" altLang="en-US" sz="2800" b="1" dirty="0"/>
              <a:t>Tinnitus</a:t>
            </a:r>
          </a:p>
          <a:p>
            <a:pPr marL="457200" indent="-457200" algn="l">
              <a:buFont typeface="Wingdings" panose="05000000000000000000" pitchFamily="2" charset="2"/>
              <a:buChar char="§"/>
            </a:pPr>
            <a:r>
              <a:rPr lang="en-US" altLang="en-US" sz="2800" b="1" dirty="0"/>
              <a:t>Manual coordination problems</a:t>
            </a:r>
          </a:p>
          <a:p>
            <a:pPr marL="457200" indent="-457200" algn="l">
              <a:buFont typeface="Wingdings" panose="05000000000000000000" pitchFamily="2" charset="2"/>
              <a:buChar char="§"/>
            </a:pPr>
            <a:r>
              <a:rPr lang="en-US" altLang="en-US" sz="2800" b="1" dirty="0"/>
              <a:t>Wax impaction, collapsing ear canals</a:t>
            </a:r>
          </a:p>
          <a:p>
            <a:pPr marL="457200" indent="-457200" algn="l">
              <a:buFont typeface="Wingdings" panose="05000000000000000000" pitchFamily="2" charset="2"/>
              <a:buChar char="§"/>
            </a:pPr>
            <a:r>
              <a:rPr lang="en-US" altLang="en-US" sz="2800" b="1" dirty="0"/>
              <a:t>Lack of understanding </a:t>
            </a:r>
            <a:r>
              <a:rPr lang="en-US" altLang="en-US" sz="2800" b="1" dirty="0" smtClean="0"/>
              <a:t>the audiometric instructions</a:t>
            </a:r>
            <a:endParaRPr lang="en-US" altLang="en-US" sz="2800" b="1" dirty="0"/>
          </a:p>
          <a:p>
            <a:pPr marL="457200" indent="-457200" algn="l">
              <a:buFont typeface="Wingdings" panose="05000000000000000000" pitchFamily="2" charset="2"/>
              <a:buChar char="§"/>
            </a:pPr>
            <a:r>
              <a:rPr lang="en-US" altLang="en-US" sz="2800" b="1" dirty="0"/>
              <a:t>Anxiety and claustrophobia</a:t>
            </a:r>
            <a:endParaRPr lang="en-US" sz="2800" b="1" dirty="0"/>
          </a:p>
        </p:txBody>
      </p:sp>
    </p:spTree>
    <p:extLst>
      <p:ext uri="{BB962C8B-B14F-4D97-AF65-F5344CB8AC3E}">
        <p14:creationId xmlns:p14="http://schemas.microsoft.com/office/powerpoint/2010/main" val="2389673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Summary</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Aural history</a:t>
            </a:r>
          </a:p>
          <a:p>
            <a:pPr marL="457200" indent="-457200" algn="l">
              <a:buFont typeface="Wingdings" panose="05000000000000000000" pitchFamily="2" charset="2"/>
              <a:buChar char="§"/>
            </a:pPr>
            <a:r>
              <a:rPr lang="en-US" altLang="en-US" sz="2800" b="1" dirty="0"/>
              <a:t>Patient test considerations</a:t>
            </a:r>
          </a:p>
          <a:p>
            <a:pPr marL="457200" indent="-457200" algn="l">
              <a:buFont typeface="Wingdings" panose="05000000000000000000" pitchFamily="2" charset="2"/>
              <a:buChar char="§"/>
            </a:pPr>
            <a:r>
              <a:rPr lang="en-US" altLang="en-US" sz="2800" b="1" dirty="0"/>
              <a:t>Testing preparation</a:t>
            </a:r>
          </a:p>
          <a:p>
            <a:pPr marL="457200" indent="-457200" algn="l">
              <a:buFont typeface="Wingdings" panose="05000000000000000000" pitchFamily="2" charset="2"/>
              <a:buChar char="§"/>
            </a:pPr>
            <a:r>
              <a:rPr lang="en-US" altLang="en-US" sz="2800" b="1" dirty="0"/>
              <a:t>Automated process for pure tone air conduction testing</a:t>
            </a:r>
          </a:p>
          <a:p>
            <a:pPr marL="457200" indent="-457200" algn="l">
              <a:buFont typeface="Wingdings" panose="05000000000000000000" pitchFamily="2" charset="2"/>
              <a:buChar char="§"/>
            </a:pPr>
            <a:r>
              <a:rPr lang="en-US" altLang="en-US" sz="2800" b="1" dirty="0"/>
              <a:t>Manual testing methods</a:t>
            </a:r>
          </a:p>
          <a:p>
            <a:pPr marL="457200" indent="-457200" algn="l">
              <a:buFont typeface="Wingdings" panose="05000000000000000000" pitchFamily="2" charset="2"/>
              <a:buChar char="§"/>
            </a:pPr>
            <a:r>
              <a:rPr lang="en-US" sz="2800" b="1" dirty="0"/>
              <a:t>Factors affecting test validity</a:t>
            </a:r>
          </a:p>
          <a:p>
            <a:pPr marL="457200" indent="-457200" algn="l">
              <a:buFont typeface="Wingdings" panose="05000000000000000000" pitchFamily="2" charset="2"/>
              <a:buChar char="§"/>
            </a:pPr>
            <a:r>
              <a:rPr lang="en-US" altLang="en-US" sz="2800" b="1" dirty="0"/>
              <a:t>When to do an otoscopic examination</a:t>
            </a:r>
          </a:p>
          <a:p>
            <a:pPr marL="457200" indent="-457200" algn="l">
              <a:buFont typeface="Wingdings" panose="05000000000000000000" pitchFamily="2" charset="2"/>
              <a:buChar char="§"/>
            </a:pPr>
            <a:r>
              <a:rPr lang="en-US" altLang="en-US" sz="2800" b="1" dirty="0"/>
              <a:t>Normal/Abnormal tympanic membrane</a:t>
            </a:r>
          </a:p>
        </p:txBody>
      </p:sp>
    </p:spTree>
    <p:extLst>
      <p:ext uri="{BB962C8B-B14F-4D97-AF65-F5344CB8AC3E}">
        <p14:creationId xmlns:p14="http://schemas.microsoft.com/office/powerpoint/2010/main" val="28251665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0"/>
            <a:ext cx="10972800" cy="1619249"/>
          </a:xfrm>
        </p:spPr>
        <p:txBody>
          <a:bodyPr>
            <a:normAutofit fontScale="90000"/>
          </a:bodyPr>
          <a:lstStyle/>
          <a:p>
            <a:r>
              <a:rPr lang="en-US" b="1" dirty="0" smtClean="0">
                <a:solidFill>
                  <a:srgbClr val="590D25"/>
                </a:solidFill>
                <a:latin typeface="+mn-lt"/>
              </a:rPr>
              <a:t>Audiometric Techniques and Considerations</a:t>
            </a:r>
            <a:endParaRPr lang="en-US" dirty="0">
              <a:latin typeface="+mn-lt"/>
            </a:endParaRPr>
          </a:p>
        </p:txBody>
      </p:sp>
      <p:sp>
        <p:nvSpPr>
          <p:cNvPr id="3" name="Subtitle 2"/>
          <p:cNvSpPr>
            <a:spLocks noGrp="1"/>
          </p:cNvSpPr>
          <p:nvPr>
            <p:ph type="subTitle" idx="1"/>
          </p:nvPr>
        </p:nvSpPr>
        <p:spPr>
          <a:xfrm>
            <a:off x="2447925" y="5172075"/>
            <a:ext cx="7305675" cy="1009650"/>
          </a:xfrm>
        </p:spPr>
        <p:txBody>
          <a:bodyPr>
            <a:normAutofit fontScale="70000" lnSpcReduction="20000"/>
          </a:bodyPr>
          <a:lstStyle/>
          <a:p>
            <a:r>
              <a:rPr lang="en-US" sz="5200" b="1" dirty="0">
                <a:solidFill>
                  <a:srgbClr val="660033"/>
                </a:solidFill>
              </a:rPr>
              <a:t>Tri-Service Hearing Technician </a:t>
            </a:r>
            <a:endParaRPr lang="en-US" sz="5200" b="1" dirty="0" smtClean="0">
              <a:solidFill>
                <a:srgbClr val="660033"/>
              </a:solidFill>
            </a:endParaRPr>
          </a:p>
          <a:p>
            <a:r>
              <a:rPr lang="en-US" sz="5200" b="1" dirty="0" smtClean="0">
                <a:solidFill>
                  <a:srgbClr val="660033"/>
                </a:solidFill>
              </a:rPr>
              <a:t>4.2 </a:t>
            </a:r>
            <a:r>
              <a:rPr lang="en-US" sz="5200" b="1" dirty="0">
                <a:solidFill>
                  <a:srgbClr val="660033"/>
                </a:solidFill>
              </a:rPr>
              <a:t>Certification Course</a:t>
            </a:r>
            <a:endParaRPr lang="en-US" sz="5200" dirty="0">
              <a:solidFill>
                <a:srgbClr val="660033"/>
              </a:solidFill>
            </a:endParaRPr>
          </a:p>
          <a:p>
            <a:endParaRPr lang="en-US" dirty="0"/>
          </a:p>
        </p:txBody>
      </p:sp>
      <p:pic>
        <p:nvPicPr>
          <p:cNvPr id="6" name="Picture 5"/>
          <p:cNvPicPr>
            <a:picLocks noChangeAspect="1"/>
          </p:cNvPicPr>
          <p:nvPr/>
        </p:nvPicPr>
        <p:blipFill rotWithShape="1">
          <a:blip r:embed="rId2"/>
          <a:srcRect l="500" r="1"/>
          <a:stretch/>
        </p:blipFill>
        <p:spPr>
          <a:xfrm>
            <a:off x="36576" y="2717590"/>
            <a:ext cx="12126468" cy="1433334"/>
          </a:xfrm>
          <a:prstGeom prst="rect">
            <a:avLst/>
          </a:prstGeom>
        </p:spPr>
      </p:pic>
      <p:pic>
        <p:nvPicPr>
          <p:cNvPr id="7" name="Picture 6"/>
          <p:cNvPicPr>
            <a:picLocks noChangeAspect="1"/>
          </p:cNvPicPr>
          <p:nvPr/>
        </p:nvPicPr>
        <p:blipFill>
          <a:blip r:embed="rId3"/>
          <a:stretch>
            <a:fillRect/>
          </a:stretch>
        </p:blipFill>
        <p:spPr>
          <a:xfrm>
            <a:off x="9184760" y="5599253"/>
            <a:ext cx="2990476" cy="1238095"/>
          </a:xfrm>
          <a:prstGeom prst="rect">
            <a:avLst/>
          </a:prstGeom>
        </p:spPr>
      </p:pic>
      <p:sp>
        <p:nvSpPr>
          <p:cNvPr id="9" name="Rectangle 2"/>
          <p:cNvSpPr txBox="1">
            <a:spLocks noChangeArrowheads="1"/>
          </p:cNvSpPr>
          <p:nvPr/>
        </p:nvSpPr>
        <p:spPr bwMode="auto">
          <a:xfrm>
            <a:off x="4206240" y="1465616"/>
            <a:ext cx="3791712" cy="1217086"/>
          </a:xfrm>
          <a:prstGeom prst="rect">
            <a:avLst/>
          </a:prstGeom>
          <a:noFill/>
          <a:ln w="9525" algn="ctr">
            <a:noFill/>
            <a:miter lim="800000"/>
            <a:headEnd/>
            <a:tailEnd/>
          </a:ln>
          <a:effectLst/>
        </p:spPr>
        <p:txBody>
          <a:bodyPr vert="horz" lIns="91416" tIns="45708" rIns="91416" bIns="45708"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i="1" dirty="0" smtClean="0">
                <a:solidFill>
                  <a:srgbClr val="C00000"/>
                </a:solidFill>
                <a:effectLst>
                  <a:outerShdw blurRad="38100" dist="38100" dir="2700000" algn="tl">
                    <a:srgbClr val="000000">
                      <a:alpha val="43137"/>
                    </a:srgbClr>
                  </a:outerShdw>
                </a:effectLst>
                <a:latin typeface="+mn-lt"/>
              </a:rPr>
              <a:t>? Questions ?</a:t>
            </a:r>
            <a:endParaRPr lang="en-US" sz="5400" b="1" i="1" dirty="0">
              <a:solidFill>
                <a:srgbClr val="C0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319105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Who May Perform Audiometry</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9339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OSHA</a:t>
            </a:r>
          </a:p>
          <a:p>
            <a:pPr marL="914400" lvl="1" indent="-457200" algn="l">
              <a:buFont typeface="Wingdings" panose="05000000000000000000" pitchFamily="2" charset="2"/>
              <a:buChar char="§"/>
            </a:pPr>
            <a:r>
              <a:rPr lang="en-US" altLang="en-US" sz="2400" b="1" dirty="0"/>
              <a:t>Licensed audiologist, otolaryngologist or </a:t>
            </a:r>
            <a:r>
              <a:rPr lang="en-US" altLang="en-US" sz="2400" b="1" dirty="0" smtClean="0"/>
              <a:t>physician</a:t>
            </a:r>
            <a:endParaRPr lang="en-US" altLang="en-US" sz="2400" b="1" dirty="0"/>
          </a:p>
          <a:p>
            <a:pPr marL="914400" lvl="1" indent="-457200" algn="l">
              <a:buFont typeface="Wingdings" panose="05000000000000000000" pitchFamily="2" charset="2"/>
              <a:buChar char="§"/>
            </a:pPr>
            <a:r>
              <a:rPr lang="en-US" altLang="en-US" sz="2400" b="1" dirty="0"/>
              <a:t>OHCs certified by CAOHC or who have “demonstrated competence”</a:t>
            </a:r>
          </a:p>
          <a:p>
            <a:pPr marL="914400" lvl="1" indent="-457200" algn="l">
              <a:buFont typeface="Wingdings" panose="05000000000000000000" pitchFamily="2" charset="2"/>
              <a:buChar char="§"/>
            </a:pPr>
            <a:r>
              <a:rPr lang="en-US" altLang="en-US" sz="2400" b="1" dirty="0"/>
              <a:t>Technician who demonstrates competence operating a microprocessor (does not need to be certified)</a:t>
            </a:r>
          </a:p>
          <a:p>
            <a:pPr marL="457200" indent="-457200" algn="l">
              <a:buFont typeface="Wingdings" panose="05000000000000000000" pitchFamily="2" charset="2"/>
              <a:buChar char="§"/>
            </a:pPr>
            <a:r>
              <a:rPr lang="en-US" altLang="en-US" sz="2800" b="1" dirty="0"/>
              <a:t>NIOSH </a:t>
            </a:r>
            <a:r>
              <a:rPr lang="en-US" altLang="en-US" sz="2800" b="1" dirty="0" smtClean="0"/>
              <a:t>and DoD do </a:t>
            </a:r>
            <a:r>
              <a:rPr lang="en-US" altLang="en-US" sz="2800" b="1" dirty="0"/>
              <a:t>not recommend </a:t>
            </a:r>
            <a:r>
              <a:rPr lang="en-US" altLang="en-US" sz="2800" b="1" dirty="0" smtClean="0"/>
              <a:t>“demonstrated competence” </a:t>
            </a:r>
            <a:r>
              <a:rPr lang="en-US" altLang="en-US" sz="2800" b="1" dirty="0"/>
              <a:t>option</a:t>
            </a:r>
          </a:p>
          <a:p>
            <a:pPr marL="457200" indent="-457200" algn="l">
              <a:buFont typeface="Wingdings" panose="05000000000000000000" pitchFamily="2" charset="2"/>
              <a:buChar char="§"/>
            </a:pPr>
            <a:r>
              <a:rPr lang="en-US" altLang="en-US" sz="2800" b="1" dirty="0" smtClean="0"/>
              <a:t>DoD </a:t>
            </a:r>
            <a:r>
              <a:rPr lang="en-US" altLang="en-US" sz="2800" b="1" dirty="0"/>
              <a:t>requires Military hearing technician certification training </a:t>
            </a:r>
            <a:r>
              <a:rPr lang="en-US" altLang="en-US" sz="2800" b="1" dirty="0" smtClean="0"/>
              <a:t>and/or </a:t>
            </a:r>
            <a:r>
              <a:rPr lang="en-US" altLang="en-US" sz="2800" b="1" dirty="0"/>
              <a:t>CAOHC certification</a:t>
            </a:r>
          </a:p>
          <a:p>
            <a:pPr marL="914400" lvl="1" indent="-457200" algn="l">
              <a:buFont typeface="Wingdings" panose="05000000000000000000" pitchFamily="2" charset="2"/>
              <a:buChar char="§"/>
            </a:pPr>
            <a:r>
              <a:rPr lang="en-US" altLang="en-US" sz="2400" b="1" dirty="0"/>
              <a:t>This applies to contract and sub-contract </a:t>
            </a:r>
            <a:r>
              <a:rPr lang="en-US" altLang="en-US" sz="2400" b="1" dirty="0" smtClean="0"/>
              <a:t>technicians</a:t>
            </a:r>
          </a:p>
          <a:p>
            <a:pPr marL="457200" indent="-457200" algn="l">
              <a:buFont typeface="Wingdings" panose="05000000000000000000" pitchFamily="2" charset="2"/>
              <a:buChar char="§"/>
            </a:pPr>
            <a:r>
              <a:rPr lang="en-US" altLang="en-US" sz="2800" b="1" dirty="0" smtClean="0"/>
              <a:t>Individual </a:t>
            </a:r>
            <a:r>
              <a:rPr lang="en-US" altLang="en-US" sz="2800" b="1" dirty="0"/>
              <a:t>states may also require </a:t>
            </a:r>
            <a:r>
              <a:rPr lang="en-US" altLang="en-US" sz="2800" b="1" dirty="0" smtClean="0"/>
              <a:t>certification</a:t>
            </a:r>
            <a:endParaRPr lang="en-US" sz="2800" b="1" dirty="0"/>
          </a:p>
        </p:txBody>
      </p:sp>
    </p:spTree>
    <p:extLst>
      <p:ext uri="{BB962C8B-B14F-4D97-AF65-F5344CB8AC3E}">
        <p14:creationId xmlns:p14="http://schemas.microsoft.com/office/powerpoint/2010/main" val="2776900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Audiometric Procedures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Equipment Pre-checks</a:t>
            </a:r>
            <a:endParaRPr lang="en-US" altLang="en-US" sz="2800" b="1" dirty="0"/>
          </a:p>
          <a:p>
            <a:pPr marL="914400" lvl="1" indent="-457200" algn="l">
              <a:buFont typeface="Wingdings" panose="05000000000000000000" pitchFamily="2" charset="2"/>
              <a:buChar char="§"/>
            </a:pPr>
            <a:r>
              <a:rPr lang="en-US" altLang="en-US" sz="2400" b="1" dirty="0"/>
              <a:t>Daily functional listening check</a:t>
            </a:r>
          </a:p>
          <a:p>
            <a:pPr marL="914400" lvl="1" indent="-457200" algn="l">
              <a:buFont typeface="Wingdings" panose="05000000000000000000" pitchFamily="2" charset="2"/>
              <a:buChar char="§"/>
            </a:pPr>
            <a:r>
              <a:rPr lang="en-US" altLang="en-US" sz="2400" b="1" dirty="0"/>
              <a:t>Daily calibration</a:t>
            </a:r>
          </a:p>
          <a:p>
            <a:pPr marL="457200" indent="-457200" algn="l">
              <a:buFont typeface="Wingdings" panose="05000000000000000000" pitchFamily="2" charset="2"/>
              <a:buChar char="§"/>
            </a:pPr>
            <a:r>
              <a:rPr lang="en-US" altLang="en-US" sz="2800" b="1" dirty="0"/>
              <a:t>Obtain aural (hearing) history</a:t>
            </a:r>
          </a:p>
          <a:p>
            <a:pPr marL="914400" lvl="1" indent="-457200" algn="l">
              <a:buFont typeface="Wingdings" panose="05000000000000000000" pitchFamily="2" charset="2"/>
              <a:buChar char="§"/>
            </a:pPr>
            <a:r>
              <a:rPr lang="en-US" altLang="en-US" sz="2400" b="1" dirty="0"/>
              <a:t>Demographic data form</a:t>
            </a:r>
          </a:p>
          <a:p>
            <a:pPr marL="457200" indent="-457200" algn="l">
              <a:buFont typeface="Wingdings" panose="05000000000000000000" pitchFamily="2" charset="2"/>
              <a:buChar char="§"/>
            </a:pPr>
            <a:r>
              <a:rPr lang="en-US" altLang="en-US" sz="2800" b="1" dirty="0"/>
              <a:t>Perform otoscopic examination</a:t>
            </a:r>
          </a:p>
          <a:p>
            <a:pPr marL="457200" indent="-457200" algn="l">
              <a:buFont typeface="Wingdings" panose="05000000000000000000" pitchFamily="2" charset="2"/>
              <a:buChar char="§"/>
            </a:pPr>
            <a:r>
              <a:rPr lang="en-US" altLang="en-US" sz="2800" b="1" dirty="0"/>
              <a:t>Place subject in audiometric booth</a:t>
            </a:r>
          </a:p>
          <a:p>
            <a:pPr marL="457200" indent="-457200" algn="l">
              <a:buFont typeface="Wingdings" panose="05000000000000000000" pitchFamily="2" charset="2"/>
              <a:buChar char="§"/>
            </a:pPr>
            <a:r>
              <a:rPr lang="en-US" altLang="en-US" sz="2800" b="1" dirty="0"/>
              <a:t>Provide clear, understandable instructions</a:t>
            </a:r>
          </a:p>
          <a:p>
            <a:pPr marL="457200" indent="-457200" algn="l">
              <a:buFont typeface="Wingdings" panose="05000000000000000000" pitchFamily="2" charset="2"/>
              <a:buChar char="§"/>
            </a:pPr>
            <a:r>
              <a:rPr lang="en-US" altLang="en-US" sz="2800" b="1" dirty="0"/>
              <a:t>Place earphones on </a:t>
            </a:r>
            <a:r>
              <a:rPr lang="en-US" altLang="en-US" sz="2800" b="1" dirty="0" smtClean="0"/>
              <a:t>subject</a:t>
            </a:r>
          </a:p>
          <a:p>
            <a:pPr marL="914400" lvl="1" indent="-457200" algn="l">
              <a:buFont typeface="Wingdings" panose="05000000000000000000" pitchFamily="2" charset="2"/>
              <a:buChar char="§"/>
            </a:pPr>
            <a:r>
              <a:rPr lang="en-US" sz="2400" b="1" dirty="0" smtClean="0">
                <a:solidFill>
                  <a:srgbClr val="FF0000"/>
                </a:solidFill>
              </a:rPr>
              <a:t>Red on right </a:t>
            </a:r>
            <a:r>
              <a:rPr lang="en-US" sz="2400" b="1" dirty="0" smtClean="0"/>
              <a:t>/ </a:t>
            </a:r>
            <a:r>
              <a:rPr lang="en-US" sz="2400" b="1" dirty="0" smtClean="0">
                <a:solidFill>
                  <a:srgbClr val="0070C0"/>
                </a:solidFill>
              </a:rPr>
              <a:t>Blue on left</a:t>
            </a:r>
            <a:endParaRPr lang="en-US" sz="2400" b="1" dirty="0">
              <a:solidFill>
                <a:srgbClr val="0070C0"/>
              </a:solidFill>
            </a:endParaRPr>
          </a:p>
        </p:txBody>
      </p:sp>
    </p:spTree>
    <p:extLst>
      <p:ext uri="{BB962C8B-B14F-4D97-AF65-F5344CB8AC3E}">
        <p14:creationId xmlns:p14="http://schemas.microsoft.com/office/powerpoint/2010/main" val="3241136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Audiometric Procedures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smtClean="0"/>
              <a:t>Complete </a:t>
            </a:r>
            <a:r>
              <a:rPr lang="en-US" altLang="en-US" sz="2800" b="1" dirty="0"/>
              <a:t>test IAW ANSI</a:t>
            </a:r>
          </a:p>
          <a:p>
            <a:pPr marL="457200" indent="-457200" algn="l">
              <a:buFont typeface="Wingdings" panose="05000000000000000000" pitchFamily="2" charset="2"/>
              <a:buChar char="§"/>
            </a:pPr>
            <a:r>
              <a:rPr lang="en-US" altLang="en-US" sz="2800" b="1" dirty="0"/>
              <a:t>Accurately enter patient demographic </a:t>
            </a:r>
            <a:r>
              <a:rPr lang="en-US" altLang="en-US" sz="2800" b="1" dirty="0" smtClean="0"/>
              <a:t>data while patients are testing</a:t>
            </a:r>
            <a:endParaRPr lang="en-US" altLang="en-US" sz="2800" b="1" dirty="0"/>
          </a:p>
          <a:p>
            <a:pPr marL="457200" indent="-457200" algn="l">
              <a:buFont typeface="Wingdings" panose="05000000000000000000" pitchFamily="2" charset="2"/>
              <a:buChar char="§"/>
            </a:pPr>
            <a:r>
              <a:rPr lang="en-US" altLang="en-US" sz="2800" b="1" dirty="0"/>
              <a:t>Select correct test type</a:t>
            </a:r>
          </a:p>
          <a:p>
            <a:pPr marL="457200" indent="-457200" algn="l">
              <a:buFont typeface="Wingdings" panose="05000000000000000000" pitchFamily="2" charset="2"/>
              <a:buChar char="§"/>
            </a:pPr>
            <a:r>
              <a:rPr lang="en-US" altLang="en-US" sz="2800" b="1" dirty="0"/>
              <a:t>Retrieve/record audiometric results</a:t>
            </a:r>
          </a:p>
          <a:p>
            <a:pPr marL="457200" indent="-457200" algn="l">
              <a:buFont typeface="Wingdings" panose="05000000000000000000" pitchFamily="2" charset="2"/>
              <a:buChar char="§"/>
            </a:pPr>
            <a:r>
              <a:rPr lang="en-US" altLang="en-US" sz="2800" b="1" dirty="0"/>
              <a:t>Review audiogram for potential problems</a:t>
            </a:r>
          </a:p>
          <a:p>
            <a:pPr marL="457200" indent="-457200" algn="l">
              <a:buFont typeface="Wingdings" panose="05000000000000000000" pitchFamily="2" charset="2"/>
              <a:buChar char="§"/>
            </a:pPr>
            <a:r>
              <a:rPr lang="en-US" altLang="en-US" sz="2800" b="1" dirty="0"/>
              <a:t>Counsel employee, educate, and arrange follow-up tests if needed</a:t>
            </a:r>
          </a:p>
          <a:p>
            <a:pPr marL="457200" indent="-457200" algn="l">
              <a:buFont typeface="Wingdings" panose="05000000000000000000" pitchFamily="2" charset="2"/>
              <a:buChar char="§"/>
            </a:pPr>
            <a:r>
              <a:rPr lang="en-US" altLang="en-US" sz="2800" b="1" dirty="0"/>
              <a:t>Refer as needed</a:t>
            </a:r>
            <a:endParaRPr lang="en-US" sz="2800" b="1" dirty="0"/>
          </a:p>
        </p:txBody>
      </p:sp>
    </p:spTree>
    <p:extLst>
      <p:ext uri="{BB962C8B-B14F-4D97-AF65-F5344CB8AC3E}">
        <p14:creationId xmlns:p14="http://schemas.microsoft.com/office/powerpoint/2010/main" val="4032741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Prepare for Testing</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E</a:t>
            </a:r>
            <a:r>
              <a:rPr lang="en-US" altLang="en-US" sz="2800" b="1" dirty="0"/>
              <a:t>nsure ambient noise levels in the test environment are below standards outlined in applicable regulations</a:t>
            </a:r>
          </a:p>
          <a:p>
            <a:pPr marL="457200" indent="-457200" algn="l">
              <a:buFont typeface="Wingdings" panose="05000000000000000000" pitchFamily="2" charset="2"/>
              <a:buChar char="§"/>
            </a:pPr>
            <a:r>
              <a:rPr lang="en-US" altLang="en-US" sz="2800" b="1" dirty="0"/>
              <a:t>Log into the audiometric software application (DOEHRS-HC)</a:t>
            </a:r>
          </a:p>
          <a:p>
            <a:pPr marL="914400" lvl="1" indent="-457200" algn="l">
              <a:buFont typeface="Wingdings" panose="05000000000000000000" pitchFamily="2" charset="2"/>
              <a:buChar char="§"/>
            </a:pPr>
            <a:r>
              <a:rPr lang="en-US" altLang="en-US" sz="2400" b="1" dirty="0"/>
              <a:t>Ensure equipment works properly</a:t>
            </a:r>
          </a:p>
          <a:p>
            <a:pPr marL="914400" lvl="1" indent="-457200" algn="l">
              <a:buFont typeface="Wingdings" panose="05000000000000000000" pitchFamily="2" charset="2"/>
              <a:buChar char="§"/>
            </a:pPr>
            <a:r>
              <a:rPr lang="en-US" altLang="en-US" sz="2400" b="1" dirty="0"/>
              <a:t>Annual electro-acoustical calibration is valid</a:t>
            </a:r>
          </a:p>
          <a:p>
            <a:pPr marL="914400" lvl="1" indent="-457200" algn="l">
              <a:buFont typeface="Wingdings" panose="05000000000000000000" pitchFamily="2" charset="2"/>
              <a:buChar char="§"/>
            </a:pPr>
            <a:r>
              <a:rPr lang="en-US" altLang="en-US" sz="2400" b="1" dirty="0"/>
              <a:t>Daily functional check is successful</a:t>
            </a:r>
          </a:p>
          <a:p>
            <a:pPr marL="914400" lvl="1" indent="-457200" algn="l">
              <a:buFont typeface="Wingdings" panose="05000000000000000000" pitchFamily="2" charset="2"/>
              <a:buChar char="§"/>
            </a:pPr>
            <a:r>
              <a:rPr lang="en-US" altLang="en-US" sz="2400" b="1" dirty="0"/>
              <a:t>Daily biological calibration test is successful</a:t>
            </a:r>
          </a:p>
          <a:p>
            <a:pPr marL="457200" indent="-457200" algn="l">
              <a:buFont typeface="Wingdings" panose="05000000000000000000" pitchFamily="2" charset="2"/>
              <a:buChar char="§"/>
            </a:pPr>
            <a:r>
              <a:rPr lang="en-US" altLang="en-US" sz="2800" b="1" dirty="0"/>
              <a:t>Clean equipment IAW clinic infection control policies</a:t>
            </a:r>
            <a:endParaRPr lang="en-US" sz="2800" b="1" dirty="0"/>
          </a:p>
        </p:txBody>
      </p:sp>
    </p:spTree>
    <p:extLst>
      <p:ext uri="{BB962C8B-B14F-4D97-AF65-F5344CB8AC3E}">
        <p14:creationId xmlns:p14="http://schemas.microsoft.com/office/powerpoint/2010/main" val="508783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Infection Control</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F</a:t>
            </a:r>
            <a:r>
              <a:rPr lang="en-US" altLang="en-US" sz="2800" b="1" dirty="0"/>
              <a:t>ollow local infection control guidelines</a:t>
            </a:r>
          </a:p>
          <a:p>
            <a:pPr marL="457200" indent="-457200" algn="l">
              <a:buFont typeface="Wingdings" panose="05000000000000000000" pitchFamily="2" charset="2"/>
              <a:buChar char="§"/>
            </a:pPr>
            <a:r>
              <a:rPr lang="en-US" altLang="en-US" sz="2800" b="1" dirty="0"/>
              <a:t>Include hand hygiene and equipment cleaning</a:t>
            </a:r>
          </a:p>
          <a:p>
            <a:pPr marL="457200" indent="-457200" algn="l">
              <a:buFont typeface="Wingdings" panose="05000000000000000000" pitchFamily="2" charset="2"/>
              <a:buChar char="§"/>
            </a:pPr>
            <a:r>
              <a:rPr lang="en-US" altLang="en-US" sz="2800" b="1" dirty="0"/>
              <a:t>Include plan for cleaning blood and/or other body fluids</a:t>
            </a:r>
          </a:p>
          <a:p>
            <a:pPr marL="457200" indent="-457200" algn="l">
              <a:buFont typeface="Wingdings" panose="05000000000000000000" pitchFamily="2" charset="2"/>
              <a:buChar char="§"/>
            </a:pPr>
            <a:r>
              <a:rPr lang="en-US" altLang="en-US" sz="2800" b="1" dirty="0"/>
              <a:t>Disposable earphone covers recommended</a:t>
            </a:r>
          </a:p>
          <a:p>
            <a:pPr marL="457200" indent="-457200" algn="l">
              <a:buFont typeface="Wingdings" panose="05000000000000000000" pitchFamily="2" charset="2"/>
              <a:buChar char="§"/>
            </a:pPr>
            <a:r>
              <a:rPr lang="en-US" altLang="en-US" sz="2800" b="1" dirty="0"/>
              <a:t>Non-alcohol based disinfection wipes - preferred </a:t>
            </a:r>
            <a:r>
              <a:rPr lang="en-US" altLang="en-US" sz="2800" b="1" dirty="0" smtClean="0"/>
              <a:t>method</a:t>
            </a:r>
          </a:p>
          <a:p>
            <a:pPr marL="457200" indent="-457200" algn="l">
              <a:buFont typeface="Wingdings" panose="05000000000000000000" pitchFamily="2" charset="2"/>
              <a:buChar char="§"/>
            </a:pPr>
            <a:r>
              <a:rPr lang="en-US" altLang="en-US" sz="2800" b="1" dirty="0" smtClean="0"/>
              <a:t>Hand Switch/Earphone </a:t>
            </a:r>
            <a:r>
              <a:rPr lang="en-US" altLang="en-US" sz="2800" b="1" dirty="0"/>
              <a:t>cleaning</a:t>
            </a:r>
          </a:p>
          <a:p>
            <a:pPr marL="914400" lvl="1" indent="-457200" algn="l">
              <a:buFont typeface="Wingdings" panose="05000000000000000000" pitchFamily="2" charset="2"/>
              <a:buChar char="§"/>
            </a:pPr>
            <a:r>
              <a:rPr lang="en-US" altLang="en-US" sz="2400" b="1" dirty="0"/>
              <a:t>Do not use alcohol or harsh chemicals</a:t>
            </a:r>
          </a:p>
          <a:p>
            <a:pPr marL="914400" lvl="1" indent="-457200" algn="l">
              <a:buFont typeface="Wingdings" panose="05000000000000000000" pitchFamily="2" charset="2"/>
              <a:buChar char="§"/>
            </a:pPr>
            <a:r>
              <a:rPr lang="en-US" altLang="en-US" sz="2400" b="1" dirty="0"/>
              <a:t>Keep moisture away from earphone diaphragm</a:t>
            </a:r>
          </a:p>
          <a:p>
            <a:pPr marL="914400" lvl="1" indent="-457200" algn="l">
              <a:buFont typeface="Wingdings" panose="05000000000000000000" pitchFamily="2" charset="2"/>
              <a:buChar char="§"/>
            </a:pPr>
            <a:r>
              <a:rPr lang="en-US" altLang="en-US" sz="2400" b="1" dirty="0"/>
              <a:t>Ensure earphones are dry before patient </a:t>
            </a:r>
            <a:r>
              <a:rPr lang="en-US" altLang="en-US" sz="2400" b="1" dirty="0" smtClean="0"/>
              <a:t>use</a:t>
            </a:r>
            <a:endParaRPr lang="en-US" altLang="en-US" sz="2400" b="1" dirty="0"/>
          </a:p>
        </p:txBody>
      </p:sp>
    </p:spTree>
    <p:extLst>
      <p:ext uri="{BB962C8B-B14F-4D97-AF65-F5344CB8AC3E}">
        <p14:creationId xmlns:p14="http://schemas.microsoft.com/office/powerpoint/2010/main" val="713265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Audiometric Techniques and Considerations</a:t>
            </a:r>
            <a:br>
              <a:rPr lang="en-US" sz="3600" b="1" dirty="0" smtClean="0">
                <a:solidFill>
                  <a:srgbClr val="590D25"/>
                </a:solidFill>
                <a:latin typeface="+mn-lt"/>
              </a:rPr>
            </a:br>
            <a:r>
              <a:rPr lang="en-US" sz="3600" b="1" dirty="0" smtClean="0">
                <a:solidFill>
                  <a:srgbClr val="590D25"/>
                </a:solidFill>
                <a:latin typeface="+mn-lt"/>
              </a:rPr>
              <a:t>Aural History</a:t>
            </a:r>
            <a:endParaRPr lang="en-US" sz="3600" dirty="0">
              <a:latin typeface="+mn-lt"/>
            </a:endParaRPr>
          </a:p>
        </p:txBody>
      </p:sp>
      <p:sp>
        <p:nvSpPr>
          <p:cNvPr id="6" name="Content Placeholder 1"/>
          <p:cNvSpPr txBox="1">
            <a:spLocks/>
          </p:cNvSpPr>
          <p:nvPr/>
        </p:nvSpPr>
        <p:spPr>
          <a:xfrm>
            <a:off x="304799" y="1235202"/>
            <a:ext cx="7632194"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C</a:t>
            </a:r>
            <a:r>
              <a:rPr lang="en-US" altLang="en-US" sz="2800" b="1" dirty="0"/>
              <a:t>urrent auditory complaints</a:t>
            </a:r>
          </a:p>
          <a:p>
            <a:pPr marL="457200" indent="-457200" algn="l">
              <a:buFont typeface="Wingdings" panose="05000000000000000000" pitchFamily="2" charset="2"/>
              <a:buChar char="§"/>
            </a:pPr>
            <a:r>
              <a:rPr lang="en-US" altLang="en-US" sz="2800" b="1" dirty="0"/>
              <a:t>Changes in health, medications</a:t>
            </a:r>
          </a:p>
          <a:p>
            <a:pPr marL="457200" indent="-457200" algn="l">
              <a:buFont typeface="Wingdings" panose="05000000000000000000" pitchFamily="2" charset="2"/>
              <a:buChar char="§"/>
            </a:pPr>
            <a:r>
              <a:rPr lang="en-US" altLang="en-US" sz="2800" b="1" dirty="0"/>
              <a:t>Occupational and non-occupational noise exposure</a:t>
            </a:r>
          </a:p>
          <a:p>
            <a:pPr marL="457200" indent="-457200" algn="l">
              <a:buFont typeface="Wingdings" panose="05000000000000000000" pitchFamily="2" charset="2"/>
              <a:buChar char="§"/>
            </a:pPr>
            <a:r>
              <a:rPr lang="en-US" altLang="en-US" sz="2800" b="1" dirty="0"/>
              <a:t>Hearing protection use</a:t>
            </a:r>
          </a:p>
          <a:p>
            <a:pPr marL="457200" indent="-457200" algn="l">
              <a:buFont typeface="Wingdings" panose="05000000000000000000" pitchFamily="2" charset="2"/>
              <a:buChar char="§"/>
            </a:pPr>
            <a:r>
              <a:rPr lang="en-US" altLang="en-US" sz="2800" b="1" dirty="0"/>
              <a:t>Tinnitus</a:t>
            </a:r>
          </a:p>
          <a:p>
            <a:pPr marL="457200" indent="-457200" algn="l">
              <a:buFont typeface="Wingdings" panose="05000000000000000000" pitchFamily="2" charset="2"/>
              <a:buChar char="§"/>
            </a:pPr>
            <a:r>
              <a:rPr lang="en-US" altLang="en-US" sz="2800" b="1" dirty="0"/>
              <a:t>GINA – Genetic Information Nondiscrimination Act</a:t>
            </a:r>
          </a:p>
          <a:p>
            <a:pPr marL="914400" lvl="1" indent="-457200" algn="l">
              <a:buFont typeface="Wingdings" panose="05000000000000000000" pitchFamily="2" charset="2"/>
              <a:buChar char="§"/>
            </a:pPr>
            <a:r>
              <a:rPr lang="en-US" altLang="en-US" sz="2400" b="1" dirty="0"/>
              <a:t>Do not ask family history questions</a:t>
            </a:r>
            <a:endParaRPr lang="en-US" sz="2400"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923" y="1613148"/>
            <a:ext cx="4368000" cy="33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ubtitle 2"/>
          <p:cNvSpPr txBox="1">
            <a:spLocks/>
          </p:cNvSpPr>
          <p:nvPr/>
        </p:nvSpPr>
        <p:spPr>
          <a:xfrm>
            <a:off x="0" y="6400799"/>
            <a:ext cx="12191999" cy="447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rgbClr val="660033"/>
                </a:solidFill>
              </a:rPr>
              <a:t>Tri-Service Hearing Technician 4.2 Certification Course                                Video Next Slide</a:t>
            </a:r>
            <a:endParaRPr lang="en-US" sz="2600" dirty="0" smtClean="0">
              <a:solidFill>
                <a:srgbClr val="660033"/>
              </a:solidFill>
            </a:endParaRPr>
          </a:p>
          <a:p>
            <a:endParaRPr lang="en-US" dirty="0"/>
          </a:p>
        </p:txBody>
      </p:sp>
    </p:spTree>
    <p:extLst>
      <p:ext uri="{BB962C8B-B14F-4D97-AF65-F5344CB8AC3E}">
        <p14:creationId xmlns:p14="http://schemas.microsoft.com/office/powerpoint/2010/main" val="728996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troductiontoEarInsp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000" t="2718" r="5000" b="2718"/>
          <a:stretch/>
        </p:blipFill>
        <p:spPr>
          <a:xfrm>
            <a:off x="-17407" y="0"/>
            <a:ext cx="12245983" cy="6575828"/>
          </a:xfrm>
          <a:prstGeom prst="rect">
            <a:avLst/>
          </a:prstGeom>
          <a:ln w="9525">
            <a:solidFill>
              <a:schemeClr val="tx1"/>
            </a:solidFill>
          </a:ln>
        </p:spPr>
      </p:pic>
    </p:spTree>
    <p:extLst>
      <p:ext uri="{BB962C8B-B14F-4D97-AF65-F5344CB8AC3E}">
        <p14:creationId xmlns:p14="http://schemas.microsoft.com/office/powerpoint/2010/main" val="2099106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1950</TotalTime>
  <Words>2119</Words>
  <Application>Microsoft Office PowerPoint</Application>
  <PresentationFormat>Widescreen</PresentationFormat>
  <Paragraphs>223</Paragraphs>
  <Slides>29</Slides>
  <Notes>18</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Wingdings</vt:lpstr>
      <vt:lpstr>Office Theme</vt:lpstr>
      <vt:lpstr>Audiometric Techniques and Considerations</vt:lpstr>
      <vt:lpstr>Audiometric Techniques and Considerations Learning Objectives</vt:lpstr>
      <vt:lpstr>Audiometric Techniques and Considerations Who May Perform Audiometry</vt:lpstr>
      <vt:lpstr>Audiometric Techniques and Considerations Audiometric Procedures</vt:lpstr>
      <vt:lpstr>Audiometric Techniques and Considerations Audiometric Procedures</vt:lpstr>
      <vt:lpstr>Audiometric Techniques and Considerations Prepare for Testing</vt:lpstr>
      <vt:lpstr>Audiometric Techniques and Considerations Infection Control</vt:lpstr>
      <vt:lpstr>Audiometric Techniques and Considerations Aural History</vt:lpstr>
      <vt:lpstr>PowerPoint Presentation</vt:lpstr>
      <vt:lpstr>Audiometric Techniques and Considerations Learning Objectives</vt:lpstr>
      <vt:lpstr>Audiometric Techniques and Considerations Otoscopic Video</vt:lpstr>
      <vt:lpstr>Audiometric Techniques and Considerations Adjust Instruction Volume Prior to Patient Testing</vt:lpstr>
      <vt:lpstr>Audiometric Techniques and Considerations Patient Processing/Instructions</vt:lpstr>
      <vt:lpstr>Audiometric Techniques and Considerations CCA-200 Application Start Test Recorded Instructions</vt:lpstr>
      <vt:lpstr>Audiometric Techniques and Considerations Audiometer Test Configuration</vt:lpstr>
      <vt:lpstr>Audiometric Techniques and Considerations Hearing Threshold Level (HTL)</vt:lpstr>
      <vt:lpstr>Audiometric Techniques and Considerations Manual Testing Modes</vt:lpstr>
      <vt:lpstr>Audiometric Techniques and Considerations Audiometric Test Sequence Automated/Manual</vt:lpstr>
      <vt:lpstr>Audiometric Techniques and Considerations Manual Testing</vt:lpstr>
      <vt:lpstr>PowerPoint Presentation</vt:lpstr>
      <vt:lpstr>Audiometric Techniques and Considerations Semi-Automatic Manual Mode (Student Practicum)</vt:lpstr>
      <vt:lpstr>Audiometric Techniques and Considerations Semi-Automatic Manual Mode (Student Practicum)</vt:lpstr>
      <vt:lpstr>Audiometric Techniques and Considerations Semi-Automatic Manual Mode (Student Practicum)</vt:lpstr>
      <vt:lpstr>Audiometric Techniques and Considerations Manual Testing (CCA-200)</vt:lpstr>
      <vt:lpstr>Audiometric Techniques and Considerations CCA-200 Automatic Threshold Retest</vt:lpstr>
      <vt:lpstr>Audiometric Techniques and Considerations Manual Testing (Common Issues)</vt:lpstr>
      <vt:lpstr>Audiometric Techniques and Considerations Factors Affecting Test Validity</vt:lpstr>
      <vt:lpstr>Audiometric Techniques and Considerations Summary</vt:lpstr>
      <vt:lpstr>Audiometric Techniques and Considerations</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Conservation Overview</dc:title>
  <dc:creator>Mason, Theodore D. (CIV)</dc:creator>
  <cp:lastModifiedBy>Mason, Theodore D. (CIV)</cp:lastModifiedBy>
  <cp:revision>103</cp:revision>
  <dcterms:created xsi:type="dcterms:W3CDTF">2021-11-08T10:46:43Z</dcterms:created>
  <dcterms:modified xsi:type="dcterms:W3CDTF">2021-12-27T11:16:23Z</dcterms:modified>
</cp:coreProperties>
</file>